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62" r:id="rId2"/>
    <p:sldId id="267" r:id="rId3"/>
    <p:sldId id="609" r:id="rId4"/>
    <p:sldId id="610" r:id="rId5"/>
    <p:sldId id="732" r:id="rId6"/>
    <p:sldId id="760" r:id="rId7"/>
    <p:sldId id="619" r:id="rId8"/>
    <p:sldId id="734" r:id="rId9"/>
    <p:sldId id="761" r:id="rId10"/>
    <p:sldId id="735" r:id="rId11"/>
    <p:sldId id="736" r:id="rId12"/>
    <p:sldId id="737" r:id="rId13"/>
    <p:sldId id="738" r:id="rId14"/>
    <p:sldId id="762" r:id="rId15"/>
    <p:sldId id="740" r:id="rId16"/>
    <p:sldId id="741" r:id="rId17"/>
    <p:sldId id="763" r:id="rId18"/>
    <p:sldId id="743" r:id="rId19"/>
    <p:sldId id="766" r:id="rId20"/>
    <p:sldId id="765" r:id="rId21"/>
    <p:sldId id="746" r:id="rId22"/>
    <p:sldId id="768" r:id="rId23"/>
    <p:sldId id="748" r:id="rId24"/>
    <p:sldId id="767" r:id="rId25"/>
    <p:sldId id="750" r:id="rId26"/>
    <p:sldId id="751" r:id="rId27"/>
    <p:sldId id="764" r:id="rId28"/>
    <p:sldId id="752" r:id="rId29"/>
    <p:sldId id="753" r:id="rId30"/>
    <p:sldId id="759" r:id="rId31"/>
    <p:sldId id="755" r:id="rId32"/>
    <p:sldId id="756" r:id="rId33"/>
    <p:sldId id="757" r:id="rId34"/>
    <p:sldId id="758" r:id="rId35"/>
    <p:sldId id="729" r:id="rId3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36F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1AC02-C74B-4460-A56A-460C128BC928}" v="199" dt="2025-06-16T01:20:44.9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88855" autoAdjust="0"/>
  </p:normalViewPr>
  <p:slideViewPr>
    <p:cSldViewPr>
      <p:cViewPr varScale="1">
        <p:scale>
          <a:sx n="59" d="100"/>
          <a:sy n="59" d="100"/>
        </p:scale>
        <p:origin x="956" y="48"/>
      </p:cViewPr>
      <p:guideLst>
        <p:guide orient="horz" pos="2160"/>
        <p:guide pos="3840"/>
      </p:guideLst>
    </p:cSldViewPr>
  </p:slideViewPr>
  <p:notesTextViewPr>
    <p:cViewPr>
      <p:scale>
        <a:sx n="1" d="1"/>
        <a:sy n="1" d="1"/>
      </p:scale>
      <p:origin x="0" y="0"/>
    </p:cViewPr>
  </p:notesTextViewPr>
  <p:sorterViewPr>
    <p:cViewPr>
      <p:scale>
        <a:sx n="83" d="100"/>
        <a:sy n="83" d="100"/>
      </p:scale>
      <p:origin x="0" y="0"/>
    </p:cViewPr>
  </p:sorterViewPr>
  <p:notesViewPr>
    <p:cSldViewPr>
      <p:cViewPr varScale="1">
        <p:scale>
          <a:sx n="55" d="100"/>
          <a:sy n="55" d="100"/>
        </p:scale>
        <p:origin x="-230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6.png"/><Relationship Id="rId7" Type="http://schemas.openxmlformats.org/officeDocument/2006/relationships/image" Target="../media/image30.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9.png"/><Relationship Id="rId7"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6.png"/><Relationship Id="rId7" Type="http://schemas.openxmlformats.org/officeDocument/2006/relationships/image" Target="../media/image30.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9.png"/><Relationship Id="rId7"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56E792D-15FC-4C06-98A1-A4EADA7CE256}"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13FA5F9A-5338-4963-833E-4A12818EF474}">
      <dgm:prSet/>
      <dgm:spPr/>
      <dgm:t>
        <a:bodyPr/>
        <a:lstStyle/>
        <a:p>
          <a:pPr>
            <a:lnSpc>
              <a:spcPct val="100000"/>
            </a:lnSpc>
            <a:defRPr b="1"/>
          </a:pPr>
          <a:endParaRPr lang="en-US" dirty="0"/>
        </a:p>
      </dgm:t>
    </dgm:pt>
    <dgm:pt modelId="{D69B1456-ACC8-49F5-9CA4-467E6137D621}" type="sibTrans" cxnId="{52A1EC2A-38D4-4CA5-813B-FDA2F18020DA}">
      <dgm:prSet/>
      <dgm:spPr/>
      <dgm:t>
        <a:bodyPr/>
        <a:lstStyle/>
        <a:p>
          <a:endParaRPr lang="en-US"/>
        </a:p>
      </dgm:t>
    </dgm:pt>
    <dgm:pt modelId="{0E40C116-3EA7-4D19-A604-0FA1E0A4BBE6}" type="parTrans" cxnId="{52A1EC2A-38D4-4CA5-813B-FDA2F18020DA}">
      <dgm:prSet/>
      <dgm:spPr/>
      <dgm:t>
        <a:bodyPr/>
        <a:lstStyle/>
        <a:p>
          <a:endParaRPr lang="en-US"/>
        </a:p>
      </dgm:t>
    </dgm:pt>
    <dgm:pt modelId="{4C519142-799B-4A83-8FA1-22728C0DF322}">
      <dgm:prSet/>
      <dgm:spPr/>
      <dgm:t>
        <a:bodyPr/>
        <a:lstStyle/>
        <a:p>
          <a:pPr>
            <a:lnSpc>
              <a:spcPct val="100000"/>
            </a:lnSpc>
            <a:defRPr b="1"/>
          </a:pPr>
          <a:r>
            <a:rPr lang="en-US" dirty="0"/>
            <a:t> </a:t>
          </a:r>
        </a:p>
      </dgm:t>
    </dgm:pt>
    <dgm:pt modelId="{ED9EAA18-9AAF-491A-BF43-3167908E4115}" type="sibTrans" cxnId="{3BAB90FA-B361-4860-A571-C5087CEA21AB}">
      <dgm:prSet/>
      <dgm:spPr/>
      <dgm:t>
        <a:bodyPr/>
        <a:lstStyle/>
        <a:p>
          <a:endParaRPr lang="en-US"/>
        </a:p>
      </dgm:t>
    </dgm:pt>
    <dgm:pt modelId="{10ECA908-2D2B-47B5-81BF-3ECC363C2723}" type="parTrans" cxnId="{3BAB90FA-B361-4860-A571-C5087CEA21AB}">
      <dgm:prSet/>
      <dgm:spPr/>
      <dgm:t>
        <a:bodyPr/>
        <a:lstStyle/>
        <a:p>
          <a:endParaRPr lang="en-US"/>
        </a:p>
      </dgm:t>
    </dgm:pt>
    <dgm:pt modelId="{045A8A18-295A-4F2D-9078-1F5622E455D9}" type="pres">
      <dgm:prSet presAssocID="{356E792D-15FC-4C06-98A1-A4EADA7CE256}" presName="root" presStyleCnt="0">
        <dgm:presLayoutVars>
          <dgm:dir/>
          <dgm:resizeHandles val="exact"/>
        </dgm:presLayoutVars>
      </dgm:prSet>
      <dgm:spPr/>
    </dgm:pt>
    <dgm:pt modelId="{7816FF22-ED0E-47E5-AFA5-EC37F754BE23}" type="pres">
      <dgm:prSet presAssocID="{13FA5F9A-5338-4963-833E-4A12818EF474}" presName="compNode" presStyleCnt="0"/>
      <dgm:spPr/>
    </dgm:pt>
    <dgm:pt modelId="{3DE07619-E902-4539-B6D6-9A7F5BBD3E1C}" type="pres">
      <dgm:prSet presAssocID="{13FA5F9A-5338-4963-833E-4A12818EF474}" presName="iconRect" presStyleLbl="node1" presStyleIdx="0" presStyleCnt="2" custLinFactNeighborX="71174" custLinFactNeighborY="-897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9D5ED853-5C6E-43DE-822C-7E0CFCEBB203}" type="pres">
      <dgm:prSet presAssocID="{13FA5F9A-5338-4963-833E-4A12818EF474}" presName="iconSpace" presStyleCnt="0"/>
      <dgm:spPr/>
    </dgm:pt>
    <dgm:pt modelId="{107A9EEB-B841-4A5B-96EB-1FE48FEE09C1}" type="pres">
      <dgm:prSet presAssocID="{13FA5F9A-5338-4963-833E-4A12818EF474}" presName="parTx" presStyleLbl="revTx" presStyleIdx="0" presStyleCnt="4" custScaleX="110801" custScaleY="215531" custLinFactNeighborX="18135" custLinFactNeighborY="-10272">
        <dgm:presLayoutVars>
          <dgm:chMax val="0"/>
          <dgm:chPref val="0"/>
        </dgm:presLayoutVars>
      </dgm:prSet>
      <dgm:spPr/>
    </dgm:pt>
    <dgm:pt modelId="{18A93A2E-1846-4E3D-BA7A-6386A1329928}" type="pres">
      <dgm:prSet presAssocID="{13FA5F9A-5338-4963-833E-4A12818EF474}" presName="txSpace" presStyleCnt="0"/>
      <dgm:spPr/>
    </dgm:pt>
    <dgm:pt modelId="{071C7121-7BC9-4792-9AF3-1B56CA7610F9}" type="pres">
      <dgm:prSet presAssocID="{13FA5F9A-5338-4963-833E-4A12818EF474}" presName="desTx" presStyleLbl="revTx" presStyleIdx="1" presStyleCnt="4">
        <dgm:presLayoutVars/>
      </dgm:prSet>
      <dgm:spPr/>
    </dgm:pt>
    <dgm:pt modelId="{73D0D8F4-B9FF-4E02-856D-3E1D14E4267D}" type="pres">
      <dgm:prSet presAssocID="{D69B1456-ACC8-49F5-9CA4-467E6137D621}" presName="sibTrans" presStyleCnt="0"/>
      <dgm:spPr/>
    </dgm:pt>
    <dgm:pt modelId="{8CACB225-86FB-46FC-B50C-0CBF841974AE}" type="pres">
      <dgm:prSet presAssocID="{4C519142-799B-4A83-8FA1-22728C0DF322}" presName="compNode" presStyleCnt="0"/>
      <dgm:spPr/>
    </dgm:pt>
    <dgm:pt modelId="{6FFFAFEC-BD87-45C4-8832-6810F6C2DF68}" type="pres">
      <dgm:prSet presAssocID="{4C519142-799B-4A83-8FA1-22728C0DF322}" presName="iconRect" presStyleLbl="node1" presStyleIdx="1" presStyleCnt="2" custLinFactX="-200000" custLinFactY="2110" custLinFactNeighborX="-217330"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EA7835D3-F498-4716-B3F8-F1A7E1148EC1}" type="pres">
      <dgm:prSet presAssocID="{4C519142-799B-4A83-8FA1-22728C0DF322}" presName="iconSpace" presStyleCnt="0"/>
      <dgm:spPr/>
    </dgm:pt>
    <dgm:pt modelId="{3DF67B52-FB06-46BF-AABB-BAFEF444642F}" type="pres">
      <dgm:prSet presAssocID="{4C519142-799B-4A83-8FA1-22728C0DF322}" presName="parTx" presStyleLbl="revTx" presStyleIdx="2" presStyleCnt="4" custLinFactX="-60272" custLinFactY="108323" custLinFactNeighborX="-100000" custLinFactNeighborY="200000">
        <dgm:presLayoutVars>
          <dgm:chMax val="0"/>
          <dgm:chPref val="0"/>
        </dgm:presLayoutVars>
      </dgm:prSet>
      <dgm:spPr/>
    </dgm:pt>
    <dgm:pt modelId="{170938EA-A2B8-4266-9C6E-B1D4FF6632D8}" type="pres">
      <dgm:prSet presAssocID="{4C519142-799B-4A83-8FA1-22728C0DF322}" presName="txSpace" presStyleCnt="0"/>
      <dgm:spPr/>
    </dgm:pt>
    <dgm:pt modelId="{0F70D168-4EB4-475E-8ABC-8CFDA1F4B3DF}" type="pres">
      <dgm:prSet presAssocID="{4C519142-799B-4A83-8FA1-22728C0DF322}" presName="desTx" presStyleLbl="revTx" presStyleIdx="3" presStyleCnt="4" custScaleX="196152">
        <dgm:presLayoutVars/>
      </dgm:prSet>
      <dgm:spPr/>
    </dgm:pt>
  </dgm:ptLst>
  <dgm:cxnLst>
    <dgm:cxn modelId="{EBAE2016-17C9-4CD7-9F6B-F8726D6F4527}" type="presOf" srcId="{356E792D-15FC-4C06-98A1-A4EADA7CE256}" destId="{045A8A18-295A-4F2D-9078-1F5622E455D9}" srcOrd="0" destOrd="0" presId="urn:microsoft.com/office/officeart/2018/2/layout/IconLabelDescriptionList"/>
    <dgm:cxn modelId="{48C6D31B-2350-40ED-B383-E032B95F67C9}" type="presOf" srcId="{4C519142-799B-4A83-8FA1-22728C0DF322}" destId="{3DF67B52-FB06-46BF-AABB-BAFEF444642F}" srcOrd="0" destOrd="0" presId="urn:microsoft.com/office/officeart/2018/2/layout/IconLabelDescriptionList"/>
    <dgm:cxn modelId="{52A1EC2A-38D4-4CA5-813B-FDA2F18020DA}" srcId="{356E792D-15FC-4C06-98A1-A4EADA7CE256}" destId="{13FA5F9A-5338-4963-833E-4A12818EF474}" srcOrd="0" destOrd="0" parTransId="{0E40C116-3EA7-4D19-A604-0FA1E0A4BBE6}" sibTransId="{D69B1456-ACC8-49F5-9CA4-467E6137D621}"/>
    <dgm:cxn modelId="{763F02EA-B9E1-4188-82B5-70B3B22DD990}" type="presOf" srcId="{13FA5F9A-5338-4963-833E-4A12818EF474}" destId="{107A9EEB-B841-4A5B-96EB-1FE48FEE09C1}" srcOrd="0" destOrd="0" presId="urn:microsoft.com/office/officeart/2018/2/layout/IconLabelDescriptionList"/>
    <dgm:cxn modelId="{3BAB90FA-B361-4860-A571-C5087CEA21AB}" srcId="{356E792D-15FC-4C06-98A1-A4EADA7CE256}" destId="{4C519142-799B-4A83-8FA1-22728C0DF322}" srcOrd="1" destOrd="0" parTransId="{10ECA908-2D2B-47B5-81BF-3ECC363C2723}" sibTransId="{ED9EAA18-9AAF-491A-BF43-3167908E4115}"/>
    <dgm:cxn modelId="{EDC4841F-8DE1-4663-9D95-40B723EDD6D2}" type="presParOf" srcId="{045A8A18-295A-4F2D-9078-1F5622E455D9}" destId="{7816FF22-ED0E-47E5-AFA5-EC37F754BE23}" srcOrd="0" destOrd="0" presId="urn:microsoft.com/office/officeart/2018/2/layout/IconLabelDescriptionList"/>
    <dgm:cxn modelId="{67737F56-6624-4C0B-805E-502C61EEFA4F}" type="presParOf" srcId="{7816FF22-ED0E-47E5-AFA5-EC37F754BE23}" destId="{3DE07619-E902-4539-B6D6-9A7F5BBD3E1C}" srcOrd="0" destOrd="0" presId="urn:microsoft.com/office/officeart/2018/2/layout/IconLabelDescriptionList"/>
    <dgm:cxn modelId="{C44564CC-4CC0-40C3-8761-C4A27C4E887F}" type="presParOf" srcId="{7816FF22-ED0E-47E5-AFA5-EC37F754BE23}" destId="{9D5ED853-5C6E-43DE-822C-7E0CFCEBB203}" srcOrd="1" destOrd="0" presId="urn:microsoft.com/office/officeart/2018/2/layout/IconLabelDescriptionList"/>
    <dgm:cxn modelId="{F656127B-C381-465D-8E75-AFDDC29BFA47}" type="presParOf" srcId="{7816FF22-ED0E-47E5-AFA5-EC37F754BE23}" destId="{107A9EEB-B841-4A5B-96EB-1FE48FEE09C1}" srcOrd="2" destOrd="0" presId="urn:microsoft.com/office/officeart/2018/2/layout/IconLabelDescriptionList"/>
    <dgm:cxn modelId="{D05346BE-B5C6-4E74-8EC4-BAA41D1F0085}" type="presParOf" srcId="{7816FF22-ED0E-47E5-AFA5-EC37F754BE23}" destId="{18A93A2E-1846-4E3D-BA7A-6386A1329928}" srcOrd="3" destOrd="0" presId="urn:microsoft.com/office/officeart/2018/2/layout/IconLabelDescriptionList"/>
    <dgm:cxn modelId="{73A42114-4290-4C0E-A8EA-3024978886C8}" type="presParOf" srcId="{7816FF22-ED0E-47E5-AFA5-EC37F754BE23}" destId="{071C7121-7BC9-4792-9AF3-1B56CA7610F9}" srcOrd="4" destOrd="0" presId="urn:microsoft.com/office/officeart/2018/2/layout/IconLabelDescriptionList"/>
    <dgm:cxn modelId="{89680510-93D5-4A85-B7E5-5DC3903BF675}" type="presParOf" srcId="{045A8A18-295A-4F2D-9078-1F5622E455D9}" destId="{73D0D8F4-B9FF-4E02-856D-3E1D14E4267D}" srcOrd="1" destOrd="0" presId="urn:microsoft.com/office/officeart/2018/2/layout/IconLabelDescriptionList"/>
    <dgm:cxn modelId="{EAF43688-B28E-490A-A199-8338AC1010A4}" type="presParOf" srcId="{045A8A18-295A-4F2D-9078-1F5622E455D9}" destId="{8CACB225-86FB-46FC-B50C-0CBF841974AE}" srcOrd="2" destOrd="0" presId="urn:microsoft.com/office/officeart/2018/2/layout/IconLabelDescriptionList"/>
    <dgm:cxn modelId="{5740E107-44BA-4E65-AC2C-CB7D42464F05}" type="presParOf" srcId="{8CACB225-86FB-46FC-B50C-0CBF841974AE}" destId="{6FFFAFEC-BD87-45C4-8832-6810F6C2DF68}" srcOrd="0" destOrd="0" presId="urn:microsoft.com/office/officeart/2018/2/layout/IconLabelDescriptionList"/>
    <dgm:cxn modelId="{E8B08897-8E6B-4A52-9366-C6AC0AA45371}" type="presParOf" srcId="{8CACB225-86FB-46FC-B50C-0CBF841974AE}" destId="{EA7835D3-F498-4716-B3F8-F1A7E1148EC1}" srcOrd="1" destOrd="0" presId="urn:microsoft.com/office/officeart/2018/2/layout/IconLabelDescriptionList"/>
    <dgm:cxn modelId="{88B4E6CB-05FB-49DE-94ED-6E7F9D60CEB9}" type="presParOf" srcId="{8CACB225-86FB-46FC-B50C-0CBF841974AE}" destId="{3DF67B52-FB06-46BF-AABB-BAFEF444642F}" srcOrd="2" destOrd="0" presId="urn:microsoft.com/office/officeart/2018/2/layout/IconLabelDescriptionList"/>
    <dgm:cxn modelId="{24EBB5A4-A2F4-456A-9CC6-844F93232BD9}" type="presParOf" srcId="{8CACB225-86FB-46FC-B50C-0CBF841974AE}" destId="{170938EA-A2B8-4266-9C6E-B1D4FF6632D8}" srcOrd="3" destOrd="0" presId="urn:microsoft.com/office/officeart/2018/2/layout/IconLabelDescriptionList"/>
    <dgm:cxn modelId="{FC2DDFCC-A5CF-4C5C-B4C8-348BF81EB624}" type="presParOf" srcId="{8CACB225-86FB-46FC-B50C-0CBF841974AE}" destId="{0F70D168-4EB4-475E-8ABC-8CFDA1F4B3D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F2CF8F-8E45-4CD4-80CA-4B42BBC931B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4BFADB0-4DBB-4BB2-BFF8-DDD5FDD272A1}">
      <dgm:prSet custT="1"/>
      <dgm:spPr/>
      <dgm:t>
        <a:bodyPr/>
        <a:lstStyle/>
        <a:p>
          <a:pPr algn="just">
            <a:lnSpc>
              <a:spcPct val="100000"/>
            </a:lnSpc>
          </a:pPr>
          <a:r>
            <a:rPr lang="en-US" sz="1800" dirty="0">
              <a:latin typeface="Times New Roman" panose="02020603050405020304" pitchFamily="18" charset="0"/>
              <a:cs typeface="Times New Roman" panose="02020603050405020304" pitchFamily="18" charset="0"/>
            </a:rPr>
            <a:t>They also provide strategic, tactical, and operational management with information necessary for policy development and decision-making in business and operations, among other responsibilities.</a:t>
          </a:r>
        </a:p>
      </dgm:t>
    </dgm:pt>
    <dgm:pt modelId="{2FBD573F-3D0E-49B7-B6E8-AF79532BBB8D}" type="parTrans" cxnId="{F1BF629F-BB10-4452-A609-8524B3D9D993}">
      <dgm:prSet/>
      <dgm:spPr/>
      <dgm:t>
        <a:bodyPr/>
        <a:lstStyle/>
        <a:p>
          <a:endParaRPr lang="en-US"/>
        </a:p>
      </dgm:t>
    </dgm:pt>
    <dgm:pt modelId="{2C9C1F3B-881E-4815-B1D4-E4C677F72358}" type="sibTrans" cxnId="{F1BF629F-BB10-4452-A609-8524B3D9D993}">
      <dgm:prSet/>
      <dgm:spPr/>
      <dgm:t>
        <a:bodyPr/>
        <a:lstStyle/>
        <a:p>
          <a:pPr>
            <a:lnSpc>
              <a:spcPct val="100000"/>
            </a:lnSpc>
          </a:pPr>
          <a:endParaRPr lang="en-US"/>
        </a:p>
      </dgm:t>
    </dgm:pt>
    <dgm:pt modelId="{E3784C9E-CCBE-4EE4-9F7E-B906C7C41FB3}">
      <dgm:prSet custT="1"/>
      <dgm:spPr/>
      <dgm:t>
        <a:bodyPr/>
        <a:lstStyle/>
        <a:p>
          <a:pPr algn="just">
            <a:lnSpc>
              <a:spcPct val="100000"/>
            </a:lnSpc>
          </a:pPr>
          <a:r>
            <a:rPr lang="en-US" sz="1800" dirty="0">
              <a:latin typeface="Times New Roman" panose="02020603050405020304" pitchFamily="18" charset="0"/>
              <a:cs typeface="Times New Roman" panose="02020603050405020304" pitchFamily="18" charset="0"/>
            </a:rPr>
            <a:t>The government generates income from various sources, which can be generally categorized into two main types: tax revenues and non-tax revenues. </a:t>
          </a:r>
        </a:p>
      </dgm:t>
    </dgm:pt>
    <dgm:pt modelId="{9E7FEC88-80A0-45B5-9AD0-850D971538D6}" type="parTrans" cxnId="{1888E00C-43CA-497D-8502-FA1CFC9AFA79}">
      <dgm:prSet/>
      <dgm:spPr/>
      <dgm:t>
        <a:bodyPr/>
        <a:lstStyle/>
        <a:p>
          <a:endParaRPr lang="en-US"/>
        </a:p>
      </dgm:t>
    </dgm:pt>
    <dgm:pt modelId="{6ADB930F-6350-491D-802D-0113C8C8564E}" type="sibTrans" cxnId="{1888E00C-43CA-497D-8502-FA1CFC9AFA79}">
      <dgm:prSet/>
      <dgm:spPr/>
      <dgm:t>
        <a:bodyPr/>
        <a:lstStyle/>
        <a:p>
          <a:pPr>
            <a:lnSpc>
              <a:spcPct val="100000"/>
            </a:lnSpc>
          </a:pPr>
          <a:endParaRPr lang="en-US"/>
        </a:p>
      </dgm:t>
    </dgm:pt>
    <dgm:pt modelId="{CA1D0D82-2452-4F23-8CB1-4889AE7E9D12}">
      <dgm:prSet custT="1"/>
      <dgm:spPr/>
      <dgm:t>
        <a:bodyPr/>
        <a:lstStyle/>
        <a:p>
          <a:pPr algn="just">
            <a:lnSpc>
              <a:spcPct val="100000"/>
            </a:lnSpc>
          </a:pPr>
          <a:r>
            <a:rPr lang="en-US" sz="1800" dirty="0">
              <a:latin typeface="Times New Roman" panose="02020603050405020304" pitchFamily="18" charset="0"/>
              <a:cs typeface="Times New Roman" panose="02020603050405020304" pitchFamily="18" charset="0"/>
            </a:rPr>
            <a:t>A significant portion of non-tax revenue is derived from fees and charges imposed by Ministries, Departments, and Agencies (MDAs), as well as dividends, interest, and profits from oil, along with surface rentals from oil. </a:t>
          </a:r>
        </a:p>
      </dgm:t>
    </dgm:pt>
    <dgm:pt modelId="{31A679CF-4C72-4469-BFA8-D4921AF33BBD}" type="parTrans" cxnId="{C64976B8-9010-43D2-BBC4-6DF9DE6581D8}">
      <dgm:prSet/>
      <dgm:spPr/>
      <dgm:t>
        <a:bodyPr/>
        <a:lstStyle/>
        <a:p>
          <a:endParaRPr lang="en-US"/>
        </a:p>
      </dgm:t>
    </dgm:pt>
    <dgm:pt modelId="{DEC52C1D-50B2-4BFB-973A-93C3F426AD53}" type="sibTrans" cxnId="{C64976B8-9010-43D2-BBC4-6DF9DE6581D8}">
      <dgm:prSet/>
      <dgm:spPr/>
      <dgm:t>
        <a:bodyPr/>
        <a:lstStyle/>
        <a:p>
          <a:pPr>
            <a:lnSpc>
              <a:spcPct val="100000"/>
            </a:lnSpc>
          </a:pPr>
          <a:endParaRPr lang="en-US"/>
        </a:p>
      </dgm:t>
    </dgm:pt>
    <dgm:pt modelId="{BE675D1A-7D98-470F-BA0F-3599B8C9D392}">
      <dgm:prSet custT="1"/>
      <dgm:spPr/>
      <dgm:t>
        <a:bodyPr/>
        <a:lstStyle/>
        <a:p>
          <a:pPr algn="just">
            <a:lnSpc>
              <a:spcPct val="100000"/>
            </a:lnSpc>
          </a:pPr>
          <a:r>
            <a:rPr lang="en-US" sz="1800" dirty="0">
              <a:latin typeface="Times New Roman" panose="02020603050405020304" pitchFamily="18" charset="0"/>
              <a:cs typeface="Times New Roman" panose="02020603050405020304" pitchFamily="18" charset="0"/>
            </a:rPr>
            <a:t>In Ghana, property rates are managed by local authorities (Metropolitan, Municipal &amp; District Assemblies (MMDAs)), and the revenue collected from these rates does not contribute to the central government's income.</a:t>
          </a:r>
        </a:p>
      </dgm:t>
    </dgm:pt>
    <dgm:pt modelId="{ECE030A6-3528-444F-B3AF-22DCDFBA1656}" type="parTrans" cxnId="{7197343E-01CC-46F8-A88E-405567AACE66}">
      <dgm:prSet/>
      <dgm:spPr/>
      <dgm:t>
        <a:bodyPr/>
        <a:lstStyle/>
        <a:p>
          <a:endParaRPr lang="en-US"/>
        </a:p>
      </dgm:t>
    </dgm:pt>
    <dgm:pt modelId="{08EB7CCF-1D0F-449D-8143-E0DC0000F4A3}" type="sibTrans" cxnId="{7197343E-01CC-46F8-A88E-405567AACE66}">
      <dgm:prSet/>
      <dgm:spPr/>
      <dgm:t>
        <a:bodyPr/>
        <a:lstStyle/>
        <a:p>
          <a:endParaRPr lang="en-US"/>
        </a:p>
      </dgm:t>
    </dgm:pt>
    <dgm:pt modelId="{36EAD2C4-5F68-4C7A-9872-72F2FA8B8C68}" type="pres">
      <dgm:prSet presAssocID="{1AF2CF8F-8E45-4CD4-80CA-4B42BBC931BD}" presName="root" presStyleCnt="0">
        <dgm:presLayoutVars>
          <dgm:dir/>
          <dgm:resizeHandles val="exact"/>
        </dgm:presLayoutVars>
      </dgm:prSet>
      <dgm:spPr/>
    </dgm:pt>
    <dgm:pt modelId="{D09F93E4-20EF-4282-8CCE-47D977AA30A3}" type="pres">
      <dgm:prSet presAssocID="{1AF2CF8F-8E45-4CD4-80CA-4B42BBC931BD}" presName="container" presStyleCnt="0">
        <dgm:presLayoutVars>
          <dgm:dir/>
          <dgm:resizeHandles val="exact"/>
        </dgm:presLayoutVars>
      </dgm:prSet>
      <dgm:spPr/>
    </dgm:pt>
    <dgm:pt modelId="{25E9083B-26D8-4A71-8C5B-FC6EA49A1C0C}" type="pres">
      <dgm:prSet presAssocID="{F4BFADB0-4DBB-4BB2-BFF8-DDD5FDD272A1}" presName="compNode" presStyleCnt="0"/>
      <dgm:spPr/>
    </dgm:pt>
    <dgm:pt modelId="{8FDE7D3C-ED47-4A6C-B87C-D05EA15F6377}" type="pres">
      <dgm:prSet presAssocID="{F4BFADB0-4DBB-4BB2-BFF8-DDD5FDD272A1}" presName="iconBgRect" presStyleLbl="bgShp" presStyleIdx="0" presStyleCnt="4"/>
      <dgm:spPr/>
    </dgm:pt>
    <dgm:pt modelId="{7A48DC4F-03E2-4E59-8458-A3140102FE82}" type="pres">
      <dgm:prSet presAssocID="{F4BFADB0-4DBB-4BB2-BFF8-DDD5FDD272A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8AA0AB30-87A8-4B89-BAFF-1200D7D2798B}" type="pres">
      <dgm:prSet presAssocID="{F4BFADB0-4DBB-4BB2-BFF8-DDD5FDD272A1}" presName="spaceRect" presStyleCnt="0"/>
      <dgm:spPr/>
    </dgm:pt>
    <dgm:pt modelId="{A8A06D96-37E6-4B8E-B3FC-EFB10510739F}" type="pres">
      <dgm:prSet presAssocID="{F4BFADB0-4DBB-4BB2-BFF8-DDD5FDD272A1}" presName="textRect" presStyleLbl="revTx" presStyleIdx="0" presStyleCnt="4" custLinFactNeighborX="-4509" custLinFactNeighborY="-1372">
        <dgm:presLayoutVars>
          <dgm:chMax val="1"/>
          <dgm:chPref val="1"/>
        </dgm:presLayoutVars>
      </dgm:prSet>
      <dgm:spPr/>
    </dgm:pt>
    <dgm:pt modelId="{0580496E-1CB4-4381-B5C4-D4AAD8ECF454}" type="pres">
      <dgm:prSet presAssocID="{2C9C1F3B-881E-4815-B1D4-E4C677F72358}" presName="sibTrans" presStyleLbl="sibTrans2D1" presStyleIdx="0" presStyleCnt="0"/>
      <dgm:spPr/>
    </dgm:pt>
    <dgm:pt modelId="{4AD5659E-8A8B-483B-B636-8E043090863A}" type="pres">
      <dgm:prSet presAssocID="{E3784C9E-CCBE-4EE4-9F7E-B906C7C41FB3}" presName="compNode" presStyleCnt="0"/>
      <dgm:spPr/>
    </dgm:pt>
    <dgm:pt modelId="{15A2BAF5-F15A-473C-AA56-EEC9EECE6F41}" type="pres">
      <dgm:prSet presAssocID="{E3784C9E-CCBE-4EE4-9F7E-B906C7C41FB3}" presName="iconBgRect" presStyleLbl="bgShp" presStyleIdx="1" presStyleCnt="4" custLinFactNeighborX="-25388"/>
      <dgm:spPr/>
    </dgm:pt>
    <dgm:pt modelId="{D61B9E4A-BB10-49EB-81B8-322A4D47560C}" type="pres">
      <dgm:prSet presAssocID="{E3784C9E-CCBE-4EE4-9F7E-B906C7C41FB3}" presName="iconRect" presStyleLbl="node1" presStyleIdx="1" presStyleCnt="4" custLinFactNeighborX="-381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58F5FA43-9187-4AA1-9131-86DC5E085D49}" type="pres">
      <dgm:prSet presAssocID="{E3784C9E-CCBE-4EE4-9F7E-B906C7C41FB3}" presName="spaceRect" presStyleCnt="0"/>
      <dgm:spPr/>
    </dgm:pt>
    <dgm:pt modelId="{EB93D3A8-EB87-4A4E-9E65-796136DC91A6}" type="pres">
      <dgm:prSet presAssocID="{E3784C9E-CCBE-4EE4-9F7E-B906C7C41FB3}" presName="textRect" presStyleLbl="revTx" presStyleIdx="1" presStyleCnt="4" custLinFactNeighborX="-10822" custLinFactNeighborY="-1372">
        <dgm:presLayoutVars>
          <dgm:chMax val="1"/>
          <dgm:chPref val="1"/>
        </dgm:presLayoutVars>
      </dgm:prSet>
      <dgm:spPr/>
    </dgm:pt>
    <dgm:pt modelId="{856ED5CA-E77C-4917-A873-199C1F2A4C64}" type="pres">
      <dgm:prSet presAssocID="{6ADB930F-6350-491D-802D-0113C8C8564E}" presName="sibTrans" presStyleLbl="sibTrans2D1" presStyleIdx="0" presStyleCnt="0"/>
      <dgm:spPr/>
    </dgm:pt>
    <dgm:pt modelId="{84ABC430-BCDB-4695-A8C1-5948021502BC}" type="pres">
      <dgm:prSet presAssocID="{CA1D0D82-2452-4F23-8CB1-4889AE7E9D12}" presName="compNode" presStyleCnt="0"/>
      <dgm:spPr/>
    </dgm:pt>
    <dgm:pt modelId="{0FFDB1A8-3837-47FF-9802-3A6DD63C63BC}" type="pres">
      <dgm:prSet presAssocID="{CA1D0D82-2452-4F23-8CB1-4889AE7E9D12}" presName="iconBgRect" presStyleLbl="bgShp" presStyleIdx="2" presStyleCnt="4" custLinFactNeighborY="-20947"/>
      <dgm:spPr/>
    </dgm:pt>
    <dgm:pt modelId="{3821033C-FA7D-482D-930B-FB646FBA24DF}" type="pres">
      <dgm:prSet presAssocID="{CA1D0D82-2452-4F23-8CB1-4889AE7E9D12}" presName="iconRect" presStyleLbl="node1" presStyleIdx="2" presStyleCnt="4" custLinFactNeighborY="-3885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CAD8CA92-D840-48DD-B955-B26B85CCD265}" type="pres">
      <dgm:prSet presAssocID="{CA1D0D82-2452-4F23-8CB1-4889AE7E9D12}" presName="spaceRect" presStyleCnt="0"/>
      <dgm:spPr/>
    </dgm:pt>
    <dgm:pt modelId="{A79736E8-54FE-4B59-BB6A-DDEAB719E212}" type="pres">
      <dgm:prSet presAssocID="{CA1D0D82-2452-4F23-8CB1-4889AE7E9D12}" presName="textRect" presStyleLbl="revTx" presStyleIdx="2" presStyleCnt="4" custLinFactNeighborX="-4509" custLinFactNeighborY="-20947">
        <dgm:presLayoutVars>
          <dgm:chMax val="1"/>
          <dgm:chPref val="1"/>
        </dgm:presLayoutVars>
      </dgm:prSet>
      <dgm:spPr/>
    </dgm:pt>
    <dgm:pt modelId="{156592FF-C5B9-42EB-9FFA-D9E22AE78157}" type="pres">
      <dgm:prSet presAssocID="{DEC52C1D-50B2-4BFB-973A-93C3F426AD53}" presName="sibTrans" presStyleLbl="sibTrans2D1" presStyleIdx="0" presStyleCnt="0"/>
      <dgm:spPr/>
    </dgm:pt>
    <dgm:pt modelId="{5D59DE74-E578-4146-9821-6694196F5356}" type="pres">
      <dgm:prSet presAssocID="{BE675D1A-7D98-470F-BA0F-3599B8C9D392}" presName="compNode" presStyleCnt="0"/>
      <dgm:spPr/>
    </dgm:pt>
    <dgm:pt modelId="{BEB7E11B-65CF-44AF-991D-851EB5C69AC7}" type="pres">
      <dgm:prSet presAssocID="{BE675D1A-7D98-470F-BA0F-3599B8C9D392}" presName="iconBgRect" presStyleLbl="bgShp" presStyleIdx="3" presStyleCnt="4" custLinFactNeighborX="-20536" custLinFactNeighborY="-25799"/>
      <dgm:spPr/>
    </dgm:pt>
    <dgm:pt modelId="{834E9CDD-E6E7-473C-BFBA-344ED6FE75B6}" type="pres">
      <dgm:prSet presAssocID="{BE675D1A-7D98-470F-BA0F-3599B8C9D392}" presName="iconRect" presStyleLbl="node1" presStyleIdx="3" presStyleCnt="4" custLinFactNeighborX="-37756" custLinFactNeighborY="-4722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ity"/>
        </a:ext>
      </dgm:extLst>
    </dgm:pt>
    <dgm:pt modelId="{F420F9CF-6555-4A3E-997A-57142BCE5498}" type="pres">
      <dgm:prSet presAssocID="{BE675D1A-7D98-470F-BA0F-3599B8C9D392}" presName="spaceRect" presStyleCnt="0"/>
      <dgm:spPr/>
    </dgm:pt>
    <dgm:pt modelId="{292B1831-6B23-44B2-9B05-2C5D273667F0}" type="pres">
      <dgm:prSet presAssocID="{BE675D1A-7D98-470F-BA0F-3599B8C9D392}" presName="textRect" presStyleLbl="revTx" presStyleIdx="3" presStyleCnt="4" custLinFactNeighborX="-10822" custLinFactNeighborY="-20947">
        <dgm:presLayoutVars>
          <dgm:chMax val="1"/>
          <dgm:chPref val="1"/>
        </dgm:presLayoutVars>
      </dgm:prSet>
      <dgm:spPr/>
    </dgm:pt>
  </dgm:ptLst>
  <dgm:cxnLst>
    <dgm:cxn modelId="{51693707-A22C-4C60-B94E-ED1357AC1504}" type="presOf" srcId="{E3784C9E-CCBE-4EE4-9F7E-B906C7C41FB3}" destId="{EB93D3A8-EB87-4A4E-9E65-796136DC91A6}" srcOrd="0" destOrd="0" presId="urn:microsoft.com/office/officeart/2018/2/layout/IconCircleList"/>
    <dgm:cxn modelId="{1888E00C-43CA-497D-8502-FA1CFC9AFA79}" srcId="{1AF2CF8F-8E45-4CD4-80CA-4B42BBC931BD}" destId="{E3784C9E-CCBE-4EE4-9F7E-B906C7C41FB3}" srcOrd="1" destOrd="0" parTransId="{9E7FEC88-80A0-45B5-9AD0-850D971538D6}" sibTransId="{6ADB930F-6350-491D-802D-0113C8C8564E}"/>
    <dgm:cxn modelId="{0E697928-A1B0-4492-893A-A87148354D62}" type="presOf" srcId="{CA1D0D82-2452-4F23-8CB1-4889AE7E9D12}" destId="{A79736E8-54FE-4B59-BB6A-DDEAB719E212}" srcOrd="0" destOrd="0" presId="urn:microsoft.com/office/officeart/2018/2/layout/IconCircleList"/>
    <dgm:cxn modelId="{5391E13D-D2BB-4D61-BDEB-281884C14F63}" type="presOf" srcId="{BE675D1A-7D98-470F-BA0F-3599B8C9D392}" destId="{292B1831-6B23-44B2-9B05-2C5D273667F0}" srcOrd="0" destOrd="0" presId="urn:microsoft.com/office/officeart/2018/2/layout/IconCircleList"/>
    <dgm:cxn modelId="{7197343E-01CC-46F8-A88E-405567AACE66}" srcId="{1AF2CF8F-8E45-4CD4-80CA-4B42BBC931BD}" destId="{BE675D1A-7D98-470F-BA0F-3599B8C9D392}" srcOrd="3" destOrd="0" parTransId="{ECE030A6-3528-444F-B3AF-22DCDFBA1656}" sibTransId="{08EB7CCF-1D0F-449D-8143-E0DC0000F4A3}"/>
    <dgm:cxn modelId="{7B024E73-3057-4DF9-93EB-12EA70F0801E}" type="presOf" srcId="{1AF2CF8F-8E45-4CD4-80CA-4B42BBC931BD}" destId="{36EAD2C4-5F68-4C7A-9872-72F2FA8B8C68}" srcOrd="0" destOrd="0" presId="urn:microsoft.com/office/officeart/2018/2/layout/IconCircleList"/>
    <dgm:cxn modelId="{A5492883-8FA9-422B-9FDC-B616EDE00A51}" type="presOf" srcId="{DEC52C1D-50B2-4BFB-973A-93C3F426AD53}" destId="{156592FF-C5B9-42EB-9FFA-D9E22AE78157}" srcOrd="0" destOrd="0" presId="urn:microsoft.com/office/officeart/2018/2/layout/IconCircleList"/>
    <dgm:cxn modelId="{BF4F2A8F-C7F5-4119-9D78-D8DA21BCADB2}" type="presOf" srcId="{F4BFADB0-4DBB-4BB2-BFF8-DDD5FDD272A1}" destId="{A8A06D96-37E6-4B8E-B3FC-EFB10510739F}" srcOrd="0" destOrd="0" presId="urn:microsoft.com/office/officeart/2018/2/layout/IconCircleList"/>
    <dgm:cxn modelId="{F1BF629F-BB10-4452-A609-8524B3D9D993}" srcId="{1AF2CF8F-8E45-4CD4-80CA-4B42BBC931BD}" destId="{F4BFADB0-4DBB-4BB2-BFF8-DDD5FDD272A1}" srcOrd="0" destOrd="0" parTransId="{2FBD573F-3D0E-49B7-B6E8-AF79532BBB8D}" sibTransId="{2C9C1F3B-881E-4815-B1D4-E4C677F72358}"/>
    <dgm:cxn modelId="{D84444B2-B438-4BE3-9623-E3E606470BA7}" type="presOf" srcId="{6ADB930F-6350-491D-802D-0113C8C8564E}" destId="{856ED5CA-E77C-4917-A873-199C1F2A4C64}" srcOrd="0" destOrd="0" presId="urn:microsoft.com/office/officeart/2018/2/layout/IconCircleList"/>
    <dgm:cxn modelId="{6434BCB2-F24A-4B5E-A821-0FF88C62F8A0}" type="presOf" srcId="{2C9C1F3B-881E-4815-B1D4-E4C677F72358}" destId="{0580496E-1CB4-4381-B5C4-D4AAD8ECF454}" srcOrd="0" destOrd="0" presId="urn:microsoft.com/office/officeart/2018/2/layout/IconCircleList"/>
    <dgm:cxn modelId="{C64976B8-9010-43D2-BBC4-6DF9DE6581D8}" srcId="{1AF2CF8F-8E45-4CD4-80CA-4B42BBC931BD}" destId="{CA1D0D82-2452-4F23-8CB1-4889AE7E9D12}" srcOrd="2" destOrd="0" parTransId="{31A679CF-4C72-4469-BFA8-D4921AF33BBD}" sibTransId="{DEC52C1D-50B2-4BFB-973A-93C3F426AD53}"/>
    <dgm:cxn modelId="{5B5C3303-40D3-45DC-A3DB-D86520D2EA54}" type="presParOf" srcId="{36EAD2C4-5F68-4C7A-9872-72F2FA8B8C68}" destId="{D09F93E4-20EF-4282-8CCE-47D977AA30A3}" srcOrd="0" destOrd="0" presId="urn:microsoft.com/office/officeart/2018/2/layout/IconCircleList"/>
    <dgm:cxn modelId="{E22949E9-1966-48D2-869D-9863A7ED6B46}" type="presParOf" srcId="{D09F93E4-20EF-4282-8CCE-47D977AA30A3}" destId="{25E9083B-26D8-4A71-8C5B-FC6EA49A1C0C}" srcOrd="0" destOrd="0" presId="urn:microsoft.com/office/officeart/2018/2/layout/IconCircleList"/>
    <dgm:cxn modelId="{666CB392-368E-46A0-9E93-8928F56B41E8}" type="presParOf" srcId="{25E9083B-26D8-4A71-8C5B-FC6EA49A1C0C}" destId="{8FDE7D3C-ED47-4A6C-B87C-D05EA15F6377}" srcOrd="0" destOrd="0" presId="urn:microsoft.com/office/officeart/2018/2/layout/IconCircleList"/>
    <dgm:cxn modelId="{50C1F350-80DB-4D71-9878-26C0248B142F}" type="presParOf" srcId="{25E9083B-26D8-4A71-8C5B-FC6EA49A1C0C}" destId="{7A48DC4F-03E2-4E59-8458-A3140102FE82}" srcOrd="1" destOrd="0" presId="urn:microsoft.com/office/officeart/2018/2/layout/IconCircleList"/>
    <dgm:cxn modelId="{16585D80-14D1-44CD-9839-4A667F287207}" type="presParOf" srcId="{25E9083B-26D8-4A71-8C5B-FC6EA49A1C0C}" destId="{8AA0AB30-87A8-4B89-BAFF-1200D7D2798B}" srcOrd="2" destOrd="0" presId="urn:microsoft.com/office/officeart/2018/2/layout/IconCircleList"/>
    <dgm:cxn modelId="{896781D3-0C4A-4F74-B36F-758DF3849D5B}" type="presParOf" srcId="{25E9083B-26D8-4A71-8C5B-FC6EA49A1C0C}" destId="{A8A06D96-37E6-4B8E-B3FC-EFB10510739F}" srcOrd="3" destOrd="0" presId="urn:microsoft.com/office/officeart/2018/2/layout/IconCircleList"/>
    <dgm:cxn modelId="{17F029FF-7A66-43B6-97B6-56170BA5A6D5}" type="presParOf" srcId="{D09F93E4-20EF-4282-8CCE-47D977AA30A3}" destId="{0580496E-1CB4-4381-B5C4-D4AAD8ECF454}" srcOrd="1" destOrd="0" presId="urn:microsoft.com/office/officeart/2018/2/layout/IconCircleList"/>
    <dgm:cxn modelId="{516BC830-969E-4C54-A975-56875643FB1E}" type="presParOf" srcId="{D09F93E4-20EF-4282-8CCE-47D977AA30A3}" destId="{4AD5659E-8A8B-483B-B636-8E043090863A}" srcOrd="2" destOrd="0" presId="urn:microsoft.com/office/officeart/2018/2/layout/IconCircleList"/>
    <dgm:cxn modelId="{6AD48BD9-0296-4390-B8F7-8C38E82E0C3C}" type="presParOf" srcId="{4AD5659E-8A8B-483B-B636-8E043090863A}" destId="{15A2BAF5-F15A-473C-AA56-EEC9EECE6F41}" srcOrd="0" destOrd="0" presId="urn:microsoft.com/office/officeart/2018/2/layout/IconCircleList"/>
    <dgm:cxn modelId="{F877F809-FAEB-4691-9C13-57D40E45501E}" type="presParOf" srcId="{4AD5659E-8A8B-483B-B636-8E043090863A}" destId="{D61B9E4A-BB10-49EB-81B8-322A4D47560C}" srcOrd="1" destOrd="0" presId="urn:microsoft.com/office/officeart/2018/2/layout/IconCircleList"/>
    <dgm:cxn modelId="{40F64073-018C-4ED2-BA80-E7282D0B835F}" type="presParOf" srcId="{4AD5659E-8A8B-483B-B636-8E043090863A}" destId="{58F5FA43-9187-4AA1-9131-86DC5E085D49}" srcOrd="2" destOrd="0" presId="urn:microsoft.com/office/officeart/2018/2/layout/IconCircleList"/>
    <dgm:cxn modelId="{867359C8-5175-4BF0-AC4D-6BCEBB793B36}" type="presParOf" srcId="{4AD5659E-8A8B-483B-B636-8E043090863A}" destId="{EB93D3A8-EB87-4A4E-9E65-796136DC91A6}" srcOrd="3" destOrd="0" presId="urn:microsoft.com/office/officeart/2018/2/layout/IconCircleList"/>
    <dgm:cxn modelId="{8252855D-DAF1-4471-A546-200581736375}" type="presParOf" srcId="{D09F93E4-20EF-4282-8CCE-47D977AA30A3}" destId="{856ED5CA-E77C-4917-A873-199C1F2A4C64}" srcOrd="3" destOrd="0" presId="urn:microsoft.com/office/officeart/2018/2/layout/IconCircleList"/>
    <dgm:cxn modelId="{9209EF1F-56AB-42EF-B686-9C0BE7A62EAC}" type="presParOf" srcId="{D09F93E4-20EF-4282-8CCE-47D977AA30A3}" destId="{84ABC430-BCDB-4695-A8C1-5948021502BC}" srcOrd="4" destOrd="0" presId="urn:microsoft.com/office/officeart/2018/2/layout/IconCircleList"/>
    <dgm:cxn modelId="{03774D04-324A-4D86-A936-D740D058BBC1}" type="presParOf" srcId="{84ABC430-BCDB-4695-A8C1-5948021502BC}" destId="{0FFDB1A8-3837-47FF-9802-3A6DD63C63BC}" srcOrd="0" destOrd="0" presId="urn:microsoft.com/office/officeart/2018/2/layout/IconCircleList"/>
    <dgm:cxn modelId="{AED4E443-CF39-43E9-8BB6-7B0070A3D863}" type="presParOf" srcId="{84ABC430-BCDB-4695-A8C1-5948021502BC}" destId="{3821033C-FA7D-482D-930B-FB646FBA24DF}" srcOrd="1" destOrd="0" presId="urn:microsoft.com/office/officeart/2018/2/layout/IconCircleList"/>
    <dgm:cxn modelId="{81ECD419-0665-468E-ABA0-BDFF8A8DE316}" type="presParOf" srcId="{84ABC430-BCDB-4695-A8C1-5948021502BC}" destId="{CAD8CA92-D840-48DD-B955-B26B85CCD265}" srcOrd="2" destOrd="0" presId="urn:microsoft.com/office/officeart/2018/2/layout/IconCircleList"/>
    <dgm:cxn modelId="{BBB36FF9-FC3A-4FAB-A8D9-D1FE85D7607E}" type="presParOf" srcId="{84ABC430-BCDB-4695-A8C1-5948021502BC}" destId="{A79736E8-54FE-4B59-BB6A-DDEAB719E212}" srcOrd="3" destOrd="0" presId="urn:microsoft.com/office/officeart/2018/2/layout/IconCircleList"/>
    <dgm:cxn modelId="{36E390EB-A2A8-4E41-909B-8306EEDCFDF9}" type="presParOf" srcId="{D09F93E4-20EF-4282-8CCE-47D977AA30A3}" destId="{156592FF-C5B9-42EB-9FFA-D9E22AE78157}" srcOrd="5" destOrd="0" presId="urn:microsoft.com/office/officeart/2018/2/layout/IconCircleList"/>
    <dgm:cxn modelId="{4426175B-9D38-4699-BB5D-97CC58591349}" type="presParOf" srcId="{D09F93E4-20EF-4282-8CCE-47D977AA30A3}" destId="{5D59DE74-E578-4146-9821-6694196F5356}" srcOrd="6" destOrd="0" presId="urn:microsoft.com/office/officeart/2018/2/layout/IconCircleList"/>
    <dgm:cxn modelId="{A3E0ED15-A192-4226-AC73-C903D0482E73}" type="presParOf" srcId="{5D59DE74-E578-4146-9821-6694196F5356}" destId="{BEB7E11B-65CF-44AF-991D-851EB5C69AC7}" srcOrd="0" destOrd="0" presId="urn:microsoft.com/office/officeart/2018/2/layout/IconCircleList"/>
    <dgm:cxn modelId="{C9AC970D-79DC-47A6-B1BD-8A1A02A62E8B}" type="presParOf" srcId="{5D59DE74-E578-4146-9821-6694196F5356}" destId="{834E9CDD-E6E7-473C-BFBA-344ED6FE75B6}" srcOrd="1" destOrd="0" presId="urn:microsoft.com/office/officeart/2018/2/layout/IconCircleList"/>
    <dgm:cxn modelId="{331EDDE6-EFC8-40DD-B60A-B3F82237FE92}" type="presParOf" srcId="{5D59DE74-E578-4146-9821-6694196F5356}" destId="{F420F9CF-6555-4A3E-997A-57142BCE5498}" srcOrd="2" destOrd="0" presId="urn:microsoft.com/office/officeart/2018/2/layout/IconCircleList"/>
    <dgm:cxn modelId="{17AEA7BD-54BD-4A63-906B-3DF1DD4442E3}" type="presParOf" srcId="{5D59DE74-E578-4146-9821-6694196F5356}" destId="{292B1831-6B23-44B2-9B05-2C5D273667F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E02D94-85BF-4BAB-839D-60AB1008ED97}"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954147B-5DC7-4A12-A39C-E8AFB899EACD}">
      <dgm:prSet/>
      <dgm:spPr/>
      <dgm:t>
        <a:bodyPr/>
        <a:lstStyle/>
        <a:p>
          <a:r>
            <a:rPr lang="en-US"/>
            <a:t>The impact of tax administration on revenue generation is significant. </a:t>
          </a:r>
        </a:p>
      </dgm:t>
    </dgm:pt>
    <dgm:pt modelId="{AE91F87C-4250-4298-BEBC-A89DF1DEFBE2}" type="parTrans" cxnId="{448A787A-3F62-45B1-B8B3-4B63E44BDA56}">
      <dgm:prSet/>
      <dgm:spPr/>
      <dgm:t>
        <a:bodyPr/>
        <a:lstStyle/>
        <a:p>
          <a:endParaRPr lang="en-US"/>
        </a:p>
      </dgm:t>
    </dgm:pt>
    <dgm:pt modelId="{672A5389-3D99-48C4-BECC-5365AE713A39}" type="sibTrans" cxnId="{448A787A-3F62-45B1-B8B3-4B63E44BDA56}">
      <dgm:prSet/>
      <dgm:spPr/>
      <dgm:t>
        <a:bodyPr/>
        <a:lstStyle/>
        <a:p>
          <a:endParaRPr lang="en-US"/>
        </a:p>
      </dgm:t>
    </dgm:pt>
    <dgm:pt modelId="{68320BD1-EA67-48A8-83DF-695385217540}">
      <dgm:prSet/>
      <dgm:spPr/>
      <dgm:t>
        <a:bodyPr/>
        <a:lstStyle/>
        <a:p>
          <a:r>
            <a:rPr lang="en-US"/>
            <a:t>Inefficient tax administration can result in lower tax revenues, reduced economic growth, and increased social inequality (Salawu, 2023) </a:t>
          </a:r>
        </a:p>
      </dgm:t>
    </dgm:pt>
    <dgm:pt modelId="{45CBE1F5-4690-4AC9-8F58-1B226F739E42}" type="parTrans" cxnId="{F29A4A7A-0C29-45F8-9F42-0E9A48DD5C54}">
      <dgm:prSet/>
      <dgm:spPr/>
      <dgm:t>
        <a:bodyPr/>
        <a:lstStyle/>
        <a:p>
          <a:endParaRPr lang="en-US"/>
        </a:p>
      </dgm:t>
    </dgm:pt>
    <dgm:pt modelId="{2216E761-FFBB-474E-8360-99E189509006}" type="sibTrans" cxnId="{F29A4A7A-0C29-45F8-9F42-0E9A48DD5C54}">
      <dgm:prSet/>
      <dgm:spPr/>
      <dgm:t>
        <a:bodyPr/>
        <a:lstStyle/>
        <a:p>
          <a:endParaRPr lang="en-US"/>
        </a:p>
      </dgm:t>
    </dgm:pt>
    <dgm:pt modelId="{87E4C833-74A6-4E7A-A19C-E7300B8AC48C}">
      <dgm:prSet/>
      <dgm:spPr/>
      <dgm:t>
        <a:bodyPr/>
        <a:lstStyle/>
        <a:p>
          <a:r>
            <a:rPr lang="en-US"/>
            <a:t>Tax administration is crucial for promoting economic growth and creating jobs. </a:t>
          </a:r>
        </a:p>
      </dgm:t>
    </dgm:pt>
    <dgm:pt modelId="{AAD99D42-C876-4A3F-89B9-BCD6985C6602}" type="parTrans" cxnId="{669CE92B-FD2E-4BD8-AAD9-0F846DF7E574}">
      <dgm:prSet/>
      <dgm:spPr/>
      <dgm:t>
        <a:bodyPr/>
        <a:lstStyle/>
        <a:p>
          <a:endParaRPr lang="en-US"/>
        </a:p>
      </dgm:t>
    </dgm:pt>
    <dgm:pt modelId="{8D648101-1B37-4E8F-A42D-71FFC28F6859}" type="sibTrans" cxnId="{669CE92B-FD2E-4BD8-AAD9-0F846DF7E574}">
      <dgm:prSet/>
      <dgm:spPr/>
      <dgm:t>
        <a:bodyPr/>
        <a:lstStyle/>
        <a:p>
          <a:endParaRPr lang="en-US"/>
        </a:p>
      </dgm:t>
    </dgm:pt>
    <dgm:pt modelId="{8FB3C299-17EB-4BC2-A191-BDC3F3421281}">
      <dgm:prSet/>
      <dgm:spPr/>
      <dgm:t>
        <a:bodyPr/>
        <a:lstStyle/>
        <a:p>
          <a:r>
            <a:rPr lang="en-US"/>
            <a:t>Effective, transparent, and equitable tax systems facilitate business development, promote formalization, and generate funds for public investment. </a:t>
          </a:r>
        </a:p>
      </dgm:t>
    </dgm:pt>
    <dgm:pt modelId="{11A9422D-F27E-442D-8743-D248E346097D}" type="parTrans" cxnId="{3EE97217-4A74-43D1-AEFE-C0FCC7507544}">
      <dgm:prSet/>
      <dgm:spPr/>
      <dgm:t>
        <a:bodyPr/>
        <a:lstStyle/>
        <a:p>
          <a:endParaRPr lang="en-US"/>
        </a:p>
      </dgm:t>
    </dgm:pt>
    <dgm:pt modelId="{43461896-3249-48A7-9804-4A1DFB0D91F9}" type="sibTrans" cxnId="{3EE97217-4A74-43D1-AEFE-C0FCC7507544}">
      <dgm:prSet/>
      <dgm:spPr/>
      <dgm:t>
        <a:bodyPr/>
        <a:lstStyle/>
        <a:p>
          <a:endParaRPr lang="en-US"/>
        </a:p>
      </dgm:t>
    </dgm:pt>
    <dgm:pt modelId="{2C51BC96-C7E7-492F-88D2-77B1A6BA5160}" type="pres">
      <dgm:prSet presAssocID="{FAE02D94-85BF-4BAB-839D-60AB1008ED97}" presName="root" presStyleCnt="0">
        <dgm:presLayoutVars>
          <dgm:dir/>
          <dgm:resizeHandles val="exact"/>
        </dgm:presLayoutVars>
      </dgm:prSet>
      <dgm:spPr/>
    </dgm:pt>
    <dgm:pt modelId="{AD9C7926-76D2-4413-ABF0-ACEF016A6889}" type="pres">
      <dgm:prSet presAssocID="{FAE02D94-85BF-4BAB-839D-60AB1008ED97}" presName="container" presStyleCnt="0">
        <dgm:presLayoutVars>
          <dgm:dir/>
          <dgm:resizeHandles val="exact"/>
        </dgm:presLayoutVars>
      </dgm:prSet>
      <dgm:spPr/>
    </dgm:pt>
    <dgm:pt modelId="{273DB136-19A0-40A2-88C1-27C10F057D38}" type="pres">
      <dgm:prSet presAssocID="{9954147B-5DC7-4A12-A39C-E8AFB899EACD}" presName="compNode" presStyleCnt="0"/>
      <dgm:spPr/>
    </dgm:pt>
    <dgm:pt modelId="{8C8F4B3E-696D-41E2-BD29-7699E43A97A0}" type="pres">
      <dgm:prSet presAssocID="{9954147B-5DC7-4A12-A39C-E8AFB899EACD}" presName="iconBgRect" presStyleLbl="bgShp" presStyleIdx="0" presStyleCnt="4"/>
      <dgm:spPr/>
    </dgm:pt>
    <dgm:pt modelId="{DBDC5727-E8C6-42F1-9D81-E51B36AD4093}" type="pres">
      <dgm:prSet presAssocID="{9954147B-5DC7-4A12-A39C-E8AFB899EAC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3BE7D7E5-3EFC-48C7-8E32-AA29086C51E8}" type="pres">
      <dgm:prSet presAssocID="{9954147B-5DC7-4A12-A39C-E8AFB899EACD}" presName="spaceRect" presStyleCnt="0"/>
      <dgm:spPr/>
    </dgm:pt>
    <dgm:pt modelId="{E094DCB7-CAEE-4BFE-8260-EEFF6D69EA3E}" type="pres">
      <dgm:prSet presAssocID="{9954147B-5DC7-4A12-A39C-E8AFB899EACD}" presName="textRect" presStyleLbl="revTx" presStyleIdx="0" presStyleCnt="4">
        <dgm:presLayoutVars>
          <dgm:chMax val="1"/>
          <dgm:chPref val="1"/>
        </dgm:presLayoutVars>
      </dgm:prSet>
      <dgm:spPr/>
    </dgm:pt>
    <dgm:pt modelId="{BBD8F4D3-0D03-4A56-BD63-B2ACC11DCCEC}" type="pres">
      <dgm:prSet presAssocID="{672A5389-3D99-48C4-BECC-5365AE713A39}" presName="sibTrans" presStyleLbl="sibTrans2D1" presStyleIdx="0" presStyleCnt="0"/>
      <dgm:spPr/>
    </dgm:pt>
    <dgm:pt modelId="{9C03A0D5-160C-4AD3-8732-7EAA6369F54E}" type="pres">
      <dgm:prSet presAssocID="{68320BD1-EA67-48A8-83DF-695385217540}" presName="compNode" presStyleCnt="0"/>
      <dgm:spPr/>
    </dgm:pt>
    <dgm:pt modelId="{6668BC5A-7F1C-491A-BC9B-D398BB3F77BE}" type="pres">
      <dgm:prSet presAssocID="{68320BD1-EA67-48A8-83DF-695385217540}" presName="iconBgRect" presStyleLbl="bgShp" presStyleIdx="1" presStyleCnt="4"/>
      <dgm:spPr/>
    </dgm:pt>
    <dgm:pt modelId="{5DDADEA9-289D-425D-A303-0442C9EE6C3C}" type="pres">
      <dgm:prSet presAssocID="{68320BD1-EA67-48A8-83DF-6953852175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D4FD3715-8E68-4E2E-B75A-FC3478AEB999}" type="pres">
      <dgm:prSet presAssocID="{68320BD1-EA67-48A8-83DF-695385217540}" presName="spaceRect" presStyleCnt="0"/>
      <dgm:spPr/>
    </dgm:pt>
    <dgm:pt modelId="{2446B796-3A87-460A-9EC8-3022C7606109}" type="pres">
      <dgm:prSet presAssocID="{68320BD1-EA67-48A8-83DF-695385217540}" presName="textRect" presStyleLbl="revTx" presStyleIdx="1" presStyleCnt="4">
        <dgm:presLayoutVars>
          <dgm:chMax val="1"/>
          <dgm:chPref val="1"/>
        </dgm:presLayoutVars>
      </dgm:prSet>
      <dgm:spPr/>
    </dgm:pt>
    <dgm:pt modelId="{F4ABF49F-CADF-4636-B983-9889A0C8DB2B}" type="pres">
      <dgm:prSet presAssocID="{2216E761-FFBB-474E-8360-99E189509006}" presName="sibTrans" presStyleLbl="sibTrans2D1" presStyleIdx="0" presStyleCnt="0"/>
      <dgm:spPr/>
    </dgm:pt>
    <dgm:pt modelId="{FB6CED3C-2CD5-485E-A4A5-ACB4DB6892D0}" type="pres">
      <dgm:prSet presAssocID="{87E4C833-74A6-4E7A-A19C-E7300B8AC48C}" presName="compNode" presStyleCnt="0"/>
      <dgm:spPr/>
    </dgm:pt>
    <dgm:pt modelId="{959B2214-AD91-44F5-BBAB-2494173C5C3B}" type="pres">
      <dgm:prSet presAssocID="{87E4C833-74A6-4E7A-A19C-E7300B8AC48C}" presName="iconBgRect" presStyleLbl="bgShp" presStyleIdx="2" presStyleCnt="4"/>
      <dgm:spPr/>
    </dgm:pt>
    <dgm:pt modelId="{21F9093B-13C1-4FAA-AE14-21AD710D0259}" type="pres">
      <dgm:prSet presAssocID="{87E4C833-74A6-4E7A-A19C-E7300B8AC48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ggy Bank"/>
        </a:ext>
      </dgm:extLst>
    </dgm:pt>
    <dgm:pt modelId="{47701749-AF58-4D5F-8813-B0FAFC839672}" type="pres">
      <dgm:prSet presAssocID="{87E4C833-74A6-4E7A-A19C-E7300B8AC48C}" presName="spaceRect" presStyleCnt="0"/>
      <dgm:spPr/>
    </dgm:pt>
    <dgm:pt modelId="{309A8A8A-D63A-4CF5-8FAD-F6A0B374754B}" type="pres">
      <dgm:prSet presAssocID="{87E4C833-74A6-4E7A-A19C-E7300B8AC48C}" presName="textRect" presStyleLbl="revTx" presStyleIdx="2" presStyleCnt="4">
        <dgm:presLayoutVars>
          <dgm:chMax val="1"/>
          <dgm:chPref val="1"/>
        </dgm:presLayoutVars>
      </dgm:prSet>
      <dgm:spPr/>
    </dgm:pt>
    <dgm:pt modelId="{CC96E270-B479-4536-BECE-910CB1D2DD52}" type="pres">
      <dgm:prSet presAssocID="{8D648101-1B37-4E8F-A42D-71FFC28F6859}" presName="sibTrans" presStyleLbl="sibTrans2D1" presStyleIdx="0" presStyleCnt="0"/>
      <dgm:spPr/>
    </dgm:pt>
    <dgm:pt modelId="{AE531639-4992-46EA-A897-D07800D9F79B}" type="pres">
      <dgm:prSet presAssocID="{8FB3C299-17EB-4BC2-A191-BDC3F3421281}" presName="compNode" presStyleCnt="0"/>
      <dgm:spPr/>
    </dgm:pt>
    <dgm:pt modelId="{4E7A1987-3B98-478B-9F83-B62392F97E4D}" type="pres">
      <dgm:prSet presAssocID="{8FB3C299-17EB-4BC2-A191-BDC3F3421281}" presName="iconBgRect" presStyleLbl="bgShp" presStyleIdx="3" presStyleCnt="4"/>
      <dgm:spPr/>
    </dgm:pt>
    <dgm:pt modelId="{C020D73A-AE93-4068-9CF0-C6135689271B}" type="pres">
      <dgm:prSet presAssocID="{8FB3C299-17EB-4BC2-A191-BDC3F34212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uro"/>
        </a:ext>
      </dgm:extLst>
    </dgm:pt>
    <dgm:pt modelId="{103B34C2-A966-45CC-92CD-58BF13C7599F}" type="pres">
      <dgm:prSet presAssocID="{8FB3C299-17EB-4BC2-A191-BDC3F3421281}" presName="spaceRect" presStyleCnt="0"/>
      <dgm:spPr/>
    </dgm:pt>
    <dgm:pt modelId="{AFC9EDB8-1223-4793-B96F-31F38B2FC352}" type="pres">
      <dgm:prSet presAssocID="{8FB3C299-17EB-4BC2-A191-BDC3F3421281}" presName="textRect" presStyleLbl="revTx" presStyleIdx="3" presStyleCnt="4">
        <dgm:presLayoutVars>
          <dgm:chMax val="1"/>
          <dgm:chPref val="1"/>
        </dgm:presLayoutVars>
      </dgm:prSet>
      <dgm:spPr/>
    </dgm:pt>
  </dgm:ptLst>
  <dgm:cxnLst>
    <dgm:cxn modelId="{3EE97217-4A74-43D1-AEFE-C0FCC7507544}" srcId="{FAE02D94-85BF-4BAB-839D-60AB1008ED97}" destId="{8FB3C299-17EB-4BC2-A191-BDC3F3421281}" srcOrd="3" destOrd="0" parTransId="{11A9422D-F27E-442D-8743-D248E346097D}" sibTransId="{43461896-3249-48A7-9804-4A1DFB0D91F9}"/>
    <dgm:cxn modelId="{669CE92B-FD2E-4BD8-AAD9-0F846DF7E574}" srcId="{FAE02D94-85BF-4BAB-839D-60AB1008ED97}" destId="{87E4C833-74A6-4E7A-A19C-E7300B8AC48C}" srcOrd="2" destOrd="0" parTransId="{AAD99D42-C876-4A3F-89B9-BCD6985C6602}" sibTransId="{8D648101-1B37-4E8F-A42D-71FFC28F6859}"/>
    <dgm:cxn modelId="{55D9AF35-4BD0-4E3D-B796-BEF489185248}" type="presOf" srcId="{87E4C833-74A6-4E7A-A19C-E7300B8AC48C}" destId="{309A8A8A-D63A-4CF5-8FAD-F6A0B374754B}" srcOrd="0" destOrd="0" presId="urn:microsoft.com/office/officeart/2018/2/layout/IconCircleList"/>
    <dgm:cxn modelId="{E220B35D-B193-4B38-BE6B-18E281E915F5}" type="presOf" srcId="{8D648101-1B37-4E8F-A42D-71FFC28F6859}" destId="{CC96E270-B479-4536-BECE-910CB1D2DD52}" srcOrd="0" destOrd="0" presId="urn:microsoft.com/office/officeart/2018/2/layout/IconCircleList"/>
    <dgm:cxn modelId="{1ADAA06D-0ED0-4051-B5D7-6D954EF96EB7}" type="presOf" srcId="{8FB3C299-17EB-4BC2-A191-BDC3F3421281}" destId="{AFC9EDB8-1223-4793-B96F-31F38B2FC352}" srcOrd="0" destOrd="0" presId="urn:microsoft.com/office/officeart/2018/2/layout/IconCircleList"/>
    <dgm:cxn modelId="{601AAD51-E3E3-4D92-A28F-FD6D5BC162BB}" type="presOf" srcId="{2216E761-FFBB-474E-8360-99E189509006}" destId="{F4ABF49F-CADF-4636-B983-9889A0C8DB2B}" srcOrd="0" destOrd="0" presId="urn:microsoft.com/office/officeart/2018/2/layout/IconCircleList"/>
    <dgm:cxn modelId="{DEDB8456-2775-42C7-9EDD-F74DE136FD95}" type="presOf" srcId="{672A5389-3D99-48C4-BECC-5365AE713A39}" destId="{BBD8F4D3-0D03-4A56-BD63-B2ACC11DCCEC}" srcOrd="0" destOrd="0" presId="urn:microsoft.com/office/officeart/2018/2/layout/IconCircleList"/>
    <dgm:cxn modelId="{F29A4A7A-0C29-45F8-9F42-0E9A48DD5C54}" srcId="{FAE02D94-85BF-4BAB-839D-60AB1008ED97}" destId="{68320BD1-EA67-48A8-83DF-695385217540}" srcOrd="1" destOrd="0" parTransId="{45CBE1F5-4690-4AC9-8F58-1B226F739E42}" sibTransId="{2216E761-FFBB-474E-8360-99E189509006}"/>
    <dgm:cxn modelId="{448A787A-3F62-45B1-B8B3-4B63E44BDA56}" srcId="{FAE02D94-85BF-4BAB-839D-60AB1008ED97}" destId="{9954147B-5DC7-4A12-A39C-E8AFB899EACD}" srcOrd="0" destOrd="0" parTransId="{AE91F87C-4250-4298-BEBC-A89DF1DEFBE2}" sibTransId="{672A5389-3D99-48C4-BECC-5365AE713A39}"/>
    <dgm:cxn modelId="{07C0B47B-23AA-4D12-BD7B-B6D2D21D174A}" type="presOf" srcId="{68320BD1-EA67-48A8-83DF-695385217540}" destId="{2446B796-3A87-460A-9EC8-3022C7606109}" srcOrd="0" destOrd="0" presId="urn:microsoft.com/office/officeart/2018/2/layout/IconCircleList"/>
    <dgm:cxn modelId="{04CA9ED3-32F3-416C-A446-B5F03CFD69C2}" type="presOf" srcId="{FAE02D94-85BF-4BAB-839D-60AB1008ED97}" destId="{2C51BC96-C7E7-492F-88D2-77B1A6BA5160}" srcOrd="0" destOrd="0" presId="urn:microsoft.com/office/officeart/2018/2/layout/IconCircleList"/>
    <dgm:cxn modelId="{0B5E95FA-7552-4081-A578-FC63670C0031}" type="presOf" srcId="{9954147B-5DC7-4A12-A39C-E8AFB899EACD}" destId="{E094DCB7-CAEE-4BFE-8260-EEFF6D69EA3E}" srcOrd="0" destOrd="0" presId="urn:microsoft.com/office/officeart/2018/2/layout/IconCircleList"/>
    <dgm:cxn modelId="{B02C9C0B-E338-46ED-BAF6-E40144DADD2F}" type="presParOf" srcId="{2C51BC96-C7E7-492F-88D2-77B1A6BA5160}" destId="{AD9C7926-76D2-4413-ABF0-ACEF016A6889}" srcOrd="0" destOrd="0" presId="urn:microsoft.com/office/officeart/2018/2/layout/IconCircleList"/>
    <dgm:cxn modelId="{984B97A7-3566-4EE6-AE44-1BD1BA08F7D2}" type="presParOf" srcId="{AD9C7926-76D2-4413-ABF0-ACEF016A6889}" destId="{273DB136-19A0-40A2-88C1-27C10F057D38}" srcOrd="0" destOrd="0" presId="urn:microsoft.com/office/officeart/2018/2/layout/IconCircleList"/>
    <dgm:cxn modelId="{EA3484DE-9257-402C-855A-4B82BE253DC4}" type="presParOf" srcId="{273DB136-19A0-40A2-88C1-27C10F057D38}" destId="{8C8F4B3E-696D-41E2-BD29-7699E43A97A0}" srcOrd="0" destOrd="0" presId="urn:microsoft.com/office/officeart/2018/2/layout/IconCircleList"/>
    <dgm:cxn modelId="{7F45B379-A813-444A-A744-CD1A9DB0AFE6}" type="presParOf" srcId="{273DB136-19A0-40A2-88C1-27C10F057D38}" destId="{DBDC5727-E8C6-42F1-9D81-E51B36AD4093}" srcOrd="1" destOrd="0" presId="urn:microsoft.com/office/officeart/2018/2/layout/IconCircleList"/>
    <dgm:cxn modelId="{B3B5941D-3726-4179-BC37-4AAA8B2F65F3}" type="presParOf" srcId="{273DB136-19A0-40A2-88C1-27C10F057D38}" destId="{3BE7D7E5-3EFC-48C7-8E32-AA29086C51E8}" srcOrd="2" destOrd="0" presId="urn:microsoft.com/office/officeart/2018/2/layout/IconCircleList"/>
    <dgm:cxn modelId="{9D99C274-B2BD-47B9-8434-C5FFB22DEE6F}" type="presParOf" srcId="{273DB136-19A0-40A2-88C1-27C10F057D38}" destId="{E094DCB7-CAEE-4BFE-8260-EEFF6D69EA3E}" srcOrd="3" destOrd="0" presId="urn:microsoft.com/office/officeart/2018/2/layout/IconCircleList"/>
    <dgm:cxn modelId="{CEB38641-2A6A-4818-9075-2093A8449854}" type="presParOf" srcId="{AD9C7926-76D2-4413-ABF0-ACEF016A6889}" destId="{BBD8F4D3-0D03-4A56-BD63-B2ACC11DCCEC}" srcOrd="1" destOrd="0" presId="urn:microsoft.com/office/officeart/2018/2/layout/IconCircleList"/>
    <dgm:cxn modelId="{102E2EBE-DA7D-4DCE-B75A-242ACD8FDFE5}" type="presParOf" srcId="{AD9C7926-76D2-4413-ABF0-ACEF016A6889}" destId="{9C03A0D5-160C-4AD3-8732-7EAA6369F54E}" srcOrd="2" destOrd="0" presId="urn:microsoft.com/office/officeart/2018/2/layout/IconCircleList"/>
    <dgm:cxn modelId="{7DC693FC-C7F9-4F38-BDF5-F4802042F76C}" type="presParOf" srcId="{9C03A0D5-160C-4AD3-8732-7EAA6369F54E}" destId="{6668BC5A-7F1C-491A-BC9B-D398BB3F77BE}" srcOrd="0" destOrd="0" presId="urn:microsoft.com/office/officeart/2018/2/layout/IconCircleList"/>
    <dgm:cxn modelId="{5AACCA3C-1823-43E6-BC2B-260B124A2030}" type="presParOf" srcId="{9C03A0D5-160C-4AD3-8732-7EAA6369F54E}" destId="{5DDADEA9-289D-425D-A303-0442C9EE6C3C}" srcOrd="1" destOrd="0" presId="urn:microsoft.com/office/officeart/2018/2/layout/IconCircleList"/>
    <dgm:cxn modelId="{ADD51768-309D-4ED4-9D8A-9DA40C1BA231}" type="presParOf" srcId="{9C03A0D5-160C-4AD3-8732-7EAA6369F54E}" destId="{D4FD3715-8E68-4E2E-B75A-FC3478AEB999}" srcOrd="2" destOrd="0" presId="urn:microsoft.com/office/officeart/2018/2/layout/IconCircleList"/>
    <dgm:cxn modelId="{9F4D0559-F3EA-453F-BE1A-A1B0500021AD}" type="presParOf" srcId="{9C03A0D5-160C-4AD3-8732-7EAA6369F54E}" destId="{2446B796-3A87-460A-9EC8-3022C7606109}" srcOrd="3" destOrd="0" presId="urn:microsoft.com/office/officeart/2018/2/layout/IconCircleList"/>
    <dgm:cxn modelId="{6F17BFA2-98EB-4425-8F5A-1BF70B70F278}" type="presParOf" srcId="{AD9C7926-76D2-4413-ABF0-ACEF016A6889}" destId="{F4ABF49F-CADF-4636-B983-9889A0C8DB2B}" srcOrd="3" destOrd="0" presId="urn:microsoft.com/office/officeart/2018/2/layout/IconCircleList"/>
    <dgm:cxn modelId="{8499073B-57F1-4A5A-A921-9E4F90C39887}" type="presParOf" srcId="{AD9C7926-76D2-4413-ABF0-ACEF016A6889}" destId="{FB6CED3C-2CD5-485E-A4A5-ACB4DB6892D0}" srcOrd="4" destOrd="0" presId="urn:microsoft.com/office/officeart/2018/2/layout/IconCircleList"/>
    <dgm:cxn modelId="{AD0C3818-50A9-43E6-B2F0-09400FA77A11}" type="presParOf" srcId="{FB6CED3C-2CD5-485E-A4A5-ACB4DB6892D0}" destId="{959B2214-AD91-44F5-BBAB-2494173C5C3B}" srcOrd="0" destOrd="0" presId="urn:microsoft.com/office/officeart/2018/2/layout/IconCircleList"/>
    <dgm:cxn modelId="{124559ED-A7ED-4F9D-BF85-338737396C84}" type="presParOf" srcId="{FB6CED3C-2CD5-485E-A4A5-ACB4DB6892D0}" destId="{21F9093B-13C1-4FAA-AE14-21AD710D0259}" srcOrd="1" destOrd="0" presId="urn:microsoft.com/office/officeart/2018/2/layout/IconCircleList"/>
    <dgm:cxn modelId="{DCAC106C-A1BB-4F52-8B6C-57BE913477A9}" type="presParOf" srcId="{FB6CED3C-2CD5-485E-A4A5-ACB4DB6892D0}" destId="{47701749-AF58-4D5F-8813-B0FAFC839672}" srcOrd="2" destOrd="0" presId="urn:microsoft.com/office/officeart/2018/2/layout/IconCircleList"/>
    <dgm:cxn modelId="{1C017D0E-40D0-4907-BA2A-2A09D2C1E00E}" type="presParOf" srcId="{FB6CED3C-2CD5-485E-A4A5-ACB4DB6892D0}" destId="{309A8A8A-D63A-4CF5-8FAD-F6A0B374754B}" srcOrd="3" destOrd="0" presId="urn:microsoft.com/office/officeart/2018/2/layout/IconCircleList"/>
    <dgm:cxn modelId="{730EE8F8-7FB6-4272-BB65-9FC653481A14}" type="presParOf" srcId="{AD9C7926-76D2-4413-ABF0-ACEF016A6889}" destId="{CC96E270-B479-4536-BECE-910CB1D2DD52}" srcOrd="5" destOrd="0" presId="urn:microsoft.com/office/officeart/2018/2/layout/IconCircleList"/>
    <dgm:cxn modelId="{8AE829FC-3D21-4932-8124-33FF88F99753}" type="presParOf" srcId="{AD9C7926-76D2-4413-ABF0-ACEF016A6889}" destId="{AE531639-4992-46EA-A897-D07800D9F79B}" srcOrd="6" destOrd="0" presId="urn:microsoft.com/office/officeart/2018/2/layout/IconCircleList"/>
    <dgm:cxn modelId="{8227D682-0710-4878-8761-C8F9E604554C}" type="presParOf" srcId="{AE531639-4992-46EA-A897-D07800D9F79B}" destId="{4E7A1987-3B98-478B-9F83-B62392F97E4D}" srcOrd="0" destOrd="0" presId="urn:microsoft.com/office/officeart/2018/2/layout/IconCircleList"/>
    <dgm:cxn modelId="{D1795334-0882-4C0E-9FC1-3985E49CBF7B}" type="presParOf" srcId="{AE531639-4992-46EA-A897-D07800D9F79B}" destId="{C020D73A-AE93-4068-9CF0-C6135689271B}" srcOrd="1" destOrd="0" presId="urn:microsoft.com/office/officeart/2018/2/layout/IconCircleList"/>
    <dgm:cxn modelId="{4E582498-9068-4AE6-81DF-A7B79E95A9FF}" type="presParOf" srcId="{AE531639-4992-46EA-A897-D07800D9F79B}" destId="{103B34C2-A966-45CC-92CD-58BF13C7599F}" srcOrd="2" destOrd="0" presId="urn:microsoft.com/office/officeart/2018/2/layout/IconCircleList"/>
    <dgm:cxn modelId="{E1C372BC-7D4B-4756-9780-9E4310BCE903}" type="presParOf" srcId="{AE531639-4992-46EA-A897-D07800D9F79B}" destId="{AFC9EDB8-1223-4793-B96F-31F38B2FC35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A8CDDE-6476-42B1-BCCD-F17A8ED817B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38E1209-2B77-44D2-9093-736CB6DED43D}">
      <dgm:prSet/>
      <dgm:spPr/>
      <dgm:t>
        <a:bodyPr/>
        <a:lstStyle/>
        <a:p>
          <a:r>
            <a:rPr lang="en-US"/>
            <a:t>The digital age, also known as the Information Age or Computer Age, is the current period characterized by the widespread use of digital information and communication technologies, primarily the internet.</a:t>
          </a:r>
        </a:p>
      </dgm:t>
    </dgm:pt>
    <dgm:pt modelId="{306E1D8E-CA3C-47B0-8AED-C76E9F7ED1AA}" type="parTrans" cxnId="{3B41F6D3-6CAE-4E8F-832F-B7C13E1430E1}">
      <dgm:prSet/>
      <dgm:spPr/>
      <dgm:t>
        <a:bodyPr/>
        <a:lstStyle/>
        <a:p>
          <a:endParaRPr lang="en-US"/>
        </a:p>
      </dgm:t>
    </dgm:pt>
    <dgm:pt modelId="{FE96F75B-FD48-45B4-98B5-B0EEA05F6EBE}" type="sibTrans" cxnId="{3B41F6D3-6CAE-4E8F-832F-B7C13E1430E1}">
      <dgm:prSet/>
      <dgm:spPr/>
      <dgm:t>
        <a:bodyPr/>
        <a:lstStyle/>
        <a:p>
          <a:endParaRPr lang="en-US"/>
        </a:p>
      </dgm:t>
    </dgm:pt>
    <dgm:pt modelId="{D3A733D8-B4AA-4913-B2F6-6C751AFDA010}">
      <dgm:prSet/>
      <dgm:spPr/>
      <dgm:t>
        <a:bodyPr/>
        <a:lstStyle/>
        <a:p>
          <a:r>
            <a:rPr lang="en-US"/>
            <a:t>Estonia, for instance, implemented its e-Tax system in 2000, allowing citizens to file taxes online in just five minutes. </a:t>
          </a:r>
        </a:p>
      </dgm:t>
    </dgm:pt>
    <dgm:pt modelId="{0555D826-A6F6-4BF9-A56A-8D8C5360CE82}" type="parTrans" cxnId="{0BC14AF5-3BF8-40D7-A094-122C5693C8C6}">
      <dgm:prSet/>
      <dgm:spPr/>
      <dgm:t>
        <a:bodyPr/>
        <a:lstStyle/>
        <a:p>
          <a:endParaRPr lang="en-US"/>
        </a:p>
      </dgm:t>
    </dgm:pt>
    <dgm:pt modelId="{85C3FDED-6040-4A7F-AC36-FA09D6E5ABEE}" type="sibTrans" cxnId="{0BC14AF5-3BF8-40D7-A094-122C5693C8C6}">
      <dgm:prSet/>
      <dgm:spPr/>
      <dgm:t>
        <a:bodyPr/>
        <a:lstStyle/>
        <a:p>
          <a:endParaRPr lang="en-US"/>
        </a:p>
      </dgm:t>
    </dgm:pt>
    <dgm:pt modelId="{1C83AB1E-6FDD-45DB-BFBE-2EACE9CFAA4F}">
      <dgm:prSet/>
      <dgm:spPr/>
      <dgm:t>
        <a:bodyPr/>
        <a:lstStyle/>
        <a:p>
          <a:r>
            <a:rPr lang="en-US"/>
            <a:t>This system has contributed to Estonia’s impressive 99% compliance rate for income tax returns. </a:t>
          </a:r>
        </a:p>
      </dgm:t>
    </dgm:pt>
    <dgm:pt modelId="{8EC655DD-A956-463D-825F-2E663527D539}" type="parTrans" cxnId="{D4C9CB08-6BBC-4A53-8E5A-CE30799A495B}">
      <dgm:prSet/>
      <dgm:spPr/>
      <dgm:t>
        <a:bodyPr/>
        <a:lstStyle/>
        <a:p>
          <a:endParaRPr lang="en-US"/>
        </a:p>
      </dgm:t>
    </dgm:pt>
    <dgm:pt modelId="{A28A5439-863F-419D-9A11-C3DFDD954FEB}" type="sibTrans" cxnId="{D4C9CB08-6BBC-4A53-8E5A-CE30799A495B}">
      <dgm:prSet/>
      <dgm:spPr/>
      <dgm:t>
        <a:bodyPr/>
        <a:lstStyle/>
        <a:p>
          <a:endParaRPr lang="en-US"/>
        </a:p>
      </dgm:t>
    </dgm:pt>
    <dgm:pt modelId="{97FCC886-720F-4257-8DDF-13FFFD1C05F9}">
      <dgm:prSet/>
      <dgm:spPr/>
      <dgm:t>
        <a:bodyPr/>
        <a:lstStyle/>
        <a:p>
          <a:r>
            <a:rPr lang="en-US"/>
            <a:t>Singapore’s Inland Revenue Authority of Singapore (IRAS) digital services have similarly revolutionised tax administration, with 100% of individual income tax returns filed electronically in 2020.</a:t>
          </a:r>
        </a:p>
      </dgm:t>
    </dgm:pt>
    <dgm:pt modelId="{0C42FEF1-7265-4F1D-BFA9-AC0D58CB7764}" type="parTrans" cxnId="{9FC891E0-3183-4D20-925E-D6E5E0FA8FFA}">
      <dgm:prSet/>
      <dgm:spPr/>
      <dgm:t>
        <a:bodyPr/>
        <a:lstStyle/>
        <a:p>
          <a:endParaRPr lang="en-US"/>
        </a:p>
      </dgm:t>
    </dgm:pt>
    <dgm:pt modelId="{49AC8A42-9803-449C-B568-25B71B9DF8AB}" type="sibTrans" cxnId="{9FC891E0-3183-4D20-925E-D6E5E0FA8FFA}">
      <dgm:prSet/>
      <dgm:spPr/>
      <dgm:t>
        <a:bodyPr/>
        <a:lstStyle/>
        <a:p>
          <a:endParaRPr lang="en-US"/>
        </a:p>
      </dgm:t>
    </dgm:pt>
    <dgm:pt modelId="{6E70FA55-60A9-44BC-A741-D8042BF932DB}" type="pres">
      <dgm:prSet presAssocID="{0AA8CDDE-6476-42B1-BCCD-F17A8ED817B3}" presName="root" presStyleCnt="0">
        <dgm:presLayoutVars>
          <dgm:dir/>
          <dgm:resizeHandles val="exact"/>
        </dgm:presLayoutVars>
      </dgm:prSet>
      <dgm:spPr/>
    </dgm:pt>
    <dgm:pt modelId="{071EE476-CBD5-46AD-B4FF-2F81C8BB7084}" type="pres">
      <dgm:prSet presAssocID="{D38E1209-2B77-44D2-9093-736CB6DED43D}" presName="compNode" presStyleCnt="0"/>
      <dgm:spPr/>
    </dgm:pt>
    <dgm:pt modelId="{097A0B23-5C01-41DA-9021-2B1FA46B7FBD}" type="pres">
      <dgm:prSet presAssocID="{D38E1209-2B77-44D2-9093-736CB6DED43D}" presName="bgRect" presStyleLbl="bgShp" presStyleIdx="0" presStyleCnt="4"/>
      <dgm:spPr/>
    </dgm:pt>
    <dgm:pt modelId="{947309FD-0A63-4877-AE63-DBC95056C3A9}" type="pres">
      <dgm:prSet presAssocID="{D38E1209-2B77-44D2-9093-736CB6DED43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1E32FB25-D8B0-423D-A5A0-96CD39D97A08}" type="pres">
      <dgm:prSet presAssocID="{D38E1209-2B77-44D2-9093-736CB6DED43D}" presName="spaceRect" presStyleCnt="0"/>
      <dgm:spPr/>
    </dgm:pt>
    <dgm:pt modelId="{5E49582F-0E56-4D65-B03D-5A6565F46F12}" type="pres">
      <dgm:prSet presAssocID="{D38E1209-2B77-44D2-9093-736CB6DED43D}" presName="parTx" presStyleLbl="revTx" presStyleIdx="0" presStyleCnt="4">
        <dgm:presLayoutVars>
          <dgm:chMax val="0"/>
          <dgm:chPref val="0"/>
        </dgm:presLayoutVars>
      </dgm:prSet>
      <dgm:spPr/>
    </dgm:pt>
    <dgm:pt modelId="{F8073A50-63EC-4A0B-9BA7-C55286F61F95}" type="pres">
      <dgm:prSet presAssocID="{FE96F75B-FD48-45B4-98B5-B0EEA05F6EBE}" presName="sibTrans" presStyleCnt="0"/>
      <dgm:spPr/>
    </dgm:pt>
    <dgm:pt modelId="{4C3199EC-CF52-4BD1-9395-C3BF025340E8}" type="pres">
      <dgm:prSet presAssocID="{D3A733D8-B4AA-4913-B2F6-6C751AFDA010}" presName="compNode" presStyleCnt="0"/>
      <dgm:spPr/>
    </dgm:pt>
    <dgm:pt modelId="{D2BCCB4A-3C78-433D-A79B-8938C57DF12A}" type="pres">
      <dgm:prSet presAssocID="{D3A733D8-B4AA-4913-B2F6-6C751AFDA010}" presName="bgRect" presStyleLbl="bgShp" presStyleIdx="1" presStyleCnt="4"/>
      <dgm:spPr/>
    </dgm:pt>
    <dgm:pt modelId="{99C80A0F-A559-400C-B8C2-E89B7BB365F0}" type="pres">
      <dgm:prSet presAssocID="{D3A733D8-B4AA-4913-B2F6-6C751AFDA01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0F10ADE0-7065-4534-864C-7A619544C648}" type="pres">
      <dgm:prSet presAssocID="{D3A733D8-B4AA-4913-B2F6-6C751AFDA010}" presName="spaceRect" presStyleCnt="0"/>
      <dgm:spPr/>
    </dgm:pt>
    <dgm:pt modelId="{4CC08367-1F13-4537-85DD-1B40E99E3DB5}" type="pres">
      <dgm:prSet presAssocID="{D3A733D8-B4AA-4913-B2F6-6C751AFDA010}" presName="parTx" presStyleLbl="revTx" presStyleIdx="1" presStyleCnt="4">
        <dgm:presLayoutVars>
          <dgm:chMax val="0"/>
          <dgm:chPref val="0"/>
        </dgm:presLayoutVars>
      </dgm:prSet>
      <dgm:spPr/>
    </dgm:pt>
    <dgm:pt modelId="{50C41C25-B523-487E-928B-DA28ACDBE687}" type="pres">
      <dgm:prSet presAssocID="{85C3FDED-6040-4A7F-AC36-FA09D6E5ABEE}" presName="sibTrans" presStyleCnt="0"/>
      <dgm:spPr/>
    </dgm:pt>
    <dgm:pt modelId="{C099182F-4A80-423D-98AB-DE7454B77281}" type="pres">
      <dgm:prSet presAssocID="{1C83AB1E-6FDD-45DB-BFBE-2EACE9CFAA4F}" presName="compNode" presStyleCnt="0"/>
      <dgm:spPr/>
    </dgm:pt>
    <dgm:pt modelId="{7367CB37-D4CC-4A2B-A6D3-020EB40A0E3C}" type="pres">
      <dgm:prSet presAssocID="{1C83AB1E-6FDD-45DB-BFBE-2EACE9CFAA4F}" presName="bgRect" presStyleLbl="bgShp" presStyleIdx="2" presStyleCnt="4"/>
      <dgm:spPr/>
    </dgm:pt>
    <dgm:pt modelId="{5002DFBA-D961-4593-9979-51AA46C95D41}" type="pres">
      <dgm:prSet presAssocID="{1C83AB1E-6FDD-45DB-BFBE-2EACE9CFAA4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A306FC8E-EE41-4361-A969-A3E9F16AC510}" type="pres">
      <dgm:prSet presAssocID="{1C83AB1E-6FDD-45DB-BFBE-2EACE9CFAA4F}" presName="spaceRect" presStyleCnt="0"/>
      <dgm:spPr/>
    </dgm:pt>
    <dgm:pt modelId="{FD2F368B-71B6-4ACA-9B87-FA8FD05B2A46}" type="pres">
      <dgm:prSet presAssocID="{1C83AB1E-6FDD-45DB-BFBE-2EACE9CFAA4F}" presName="parTx" presStyleLbl="revTx" presStyleIdx="2" presStyleCnt="4">
        <dgm:presLayoutVars>
          <dgm:chMax val="0"/>
          <dgm:chPref val="0"/>
        </dgm:presLayoutVars>
      </dgm:prSet>
      <dgm:spPr/>
    </dgm:pt>
    <dgm:pt modelId="{144AC09D-AFE1-4BAC-917F-FCBD616EB341}" type="pres">
      <dgm:prSet presAssocID="{A28A5439-863F-419D-9A11-C3DFDD954FEB}" presName="sibTrans" presStyleCnt="0"/>
      <dgm:spPr/>
    </dgm:pt>
    <dgm:pt modelId="{EC1F5592-B366-4EF7-ABD2-D6BD6F2FECF6}" type="pres">
      <dgm:prSet presAssocID="{97FCC886-720F-4257-8DDF-13FFFD1C05F9}" presName="compNode" presStyleCnt="0"/>
      <dgm:spPr/>
    </dgm:pt>
    <dgm:pt modelId="{7743DA6E-0BC4-4EE9-9A3B-AE2841CC637D}" type="pres">
      <dgm:prSet presAssocID="{97FCC886-720F-4257-8DDF-13FFFD1C05F9}" presName="bgRect" presStyleLbl="bgShp" presStyleIdx="3" presStyleCnt="4"/>
      <dgm:spPr/>
    </dgm:pt>
    <dgm:pt modelId="{43F7F0B1-BD9A-49B8-85DC-A252BFC25D49}" type="pres">
      <dgm:prSet presAssocID="{97FCC886-720F-4257-8DDF-13FFFD1C05F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B2CE4D82-3FA2-4080-BE9D-08C3C6BE544F}" type="pres">
      <dgm:prSet presAssocID="{97FCC886-720F-4257-8DDF-13FFFD1C05F9}" presName="spaceRect" presStyleCnt="0"/>
      <dgm:spPr/>
    </dgm:pt>
    <dgm:pt modelId="{E8AA8059-A78C-4517-94A6-F696724210A9}" type="pres">
      <dgm:prSet presAssocID="{97FCC886-720F-4257-8DDF-13FFFD1C05F9}" presName="parTx" presStyleLbl="revTx" presStyleIdx="3" presStyleCnt="4">
        <dgm:presLayoutVars>
          <dgm:chMax val="0"/>
          <dgm:chPref val="0"/>
        </dgm:presLayoutVars>
      </dgm:prSet>
      <dgm:spPr/>
    </dgm:pt>
  </dgm:ptLst>
  <dgm:cxnLst>
    <dgm:cxn modelId="{D4C9CB08-6BBC-4A53-8E5A-CE30799A495B}" srcId="{0AA8CDDE-6476-42B1-BCCD-F17A8ED817B3}" destId="{1C83AB1E-6FDD-45DB-BFBE-2EACE9CFAA4F}" srcOrd="2" destOrd="0" parTransId="{8EC655DD-A956-463D-825F-2E663527D539}" sibTransId="{A28A5439-863F-419D-9A11-C3DFDD954FEB}"/>
    <dgm:cxn modelId="{5C3D2F6E-0F60-4166-A6D5-D606554EA4C0}" type="presOf" srcId="{97FCC886-720F-4257-8DDF-13FFFD1C05F9}" destId="{E8AA8059-A78C-4517-94A6-F696724210A9}" srcOrd="0" destOrd="0" presId="urn:microsoft.com/office/officeart/2018/2/layout/IconVerticalSolidList"/>
    <dgm:cxn modelId="{4A6D9F7B-A2C8-427B-B8FD-79E2868572E0}" type="presOf" srcId="{1C83AB1E-6FDD-45DB-BFBE-2EACE9CFAA4F}" destId="{FD2F368B-71B6-4ACA-9B87-FA8FD05B2A46}" srcOrd="0" destOrd="0" presId="urn:microsoft.com/office/officeart/2018/2/layout/IconVerticalSolidList"/>
    <dgm:cxn modelId="{662E42BA-EDA6-40C4-9A4D-5C46C31C85AA}" type="presOf" srcId="{D3A733D8-B4AA-4913-B2F6-6C751AFDA010}" destId="{4CC08367-1F13-4537-85DD-1B40E99E3DB5}" srcOrd="0" destOrd="0" presId="urn:microsoft.com/office/officeart/2018/2/layout/IconVerticalSolidList"/>
    <dgm:cxn modelId="{3B41F6D3-6CAE-4E8F-832F-B7C13E1430E1}" srcId="{0AA8CDDE-6476-42B1-BCCD-F17A8ED817B3}" destId="{D38E1209-2B77-44D2-9093-736CB6DED43D}" srcOrd="0" destOrd="0" parTransId="{306E1D8E-CA3C-47B0-8AED-C76E9F7ED1AA}" sibTransId="{FE96F75B-FD48-45B4-98B5-B0EEA05F6EBE}"/>
    <dgm:cxn modelId="{9B93B6D8-A34F-4E9F-A9BD-94ACA9E8858C}" type="presOf" srcId="{0AA8CDDE-6476-42B1-BCCD-F17A8ED817B3}" destId="{6E70FA55-60A9-44BC-A741-D8042BF932DB}" srcOrd="0" destOrd="0" presId="urn:microsoft.com/office/officeart/2018/2/layout/IconVerticalSolidList"/>
    <dgm:cxn modelId="{9FC891E0-3183-4D20-925E-D6E5E0FA8FFA}" srcId="{0AA8CDDE-6476-42B1-BCCD-F17A8ED817B3}" destId="{97FCC886-720F-4257-8DDF-13FFFD1C05F9}" srcOrd="3" destOrd="0" parTransId="{0C42FEF1-7265-4F1D-BFA9-AC0D58CB7764}" sibTransId="{49AC8A42-9803-449C-B568-25B71B9DF8AB}"/>
    <dgm:cxn modelId="{0BC14AF5-3BF8-40D7-A094-122C5693C8C6}" srcId="{0AA8CDDE-6476-42B1-BCCD-F17A8ED817B3}" destId="{D3A733D8-B4AA-4913-B2F6-6C751AFDA010}" srcOrd="1" destOrd="0" parTransId="{0555D826-A6F6-4BF9-A56A-8D8C5360CE82}" sibTransId="{85C3FDED-6040-4A7F-AC36-FA09D6E5ABEE}"/>
    <dgm:cxn modelId="{4BDFA2FF-F95D-4EA6-ADF7-DA4B8E254FAF}" type="presOf" srcId="{D38E1209-2B77-44D2-9093-736CB6DED43D}" destId="{5E49582F-0E56-4D65-B03D-5A6565F46F12}" srcOrd="0" destOrd="0" presId="urn:microsoft.com/office/officeart/2018/2/layout/IconVerticalSolidList"/>
    <dgm:cxn modelId="{65B6F481-2441-4616-8F51-38540BC3A7E3}" type="presParOf" srcId="{6E70FA55-60A9-44BC-A741-D8042BF932DB}" destId="{071EE476-CBD5-46AD-B4FF-2F81C8BB7084}" srcOrd="0" destOrd="0" presId="urn:microsoft.com/office/officeart/2018/2/layout/IconVerticalSolidList"/>
    <dgm:cxn modelId="{F2195987-A237-4F4F-A528-00B6D3F8C0F3}" type="presParOf" srcId="{071EE476-CBD5-46AD-B4FF-2F81C8BB7084}" destId="{097A0B23-5C01-41DA-9021-2B1FA46B7FBD}" srcOrd="0" destOrd="0" presId="urn:microsoft.com/office/officeart/2018/2/layout/IconVerticalSolidList"/>
    <dgm:cxn modelId="{B95433D0-CA3C-4C98-8F78-42448EB9817B}" type="presParOf" srcId="{071EE476-CBD5-46AD-B4FF-2F81C8BB7084}" destId="{947309FD-0A63-4877-AE63-DBC95056C3A9}" srcOrd="1" destOrd="0" presId="urn:microsoft.com/office/officeart/2018/2/layout/IconVerticalSolidList"/>
    <dgm:cxn modelId="{6D739426-E45D-48B1-92CE-E9E1325D75B6}" type="presParOf" srcId="{071EE476-CBD5-46AD-B4FF-2F81C8BB7084}" destId="{1E32FB25-D8B0-423D-A5A0-96CD39D97A08}" srcOrd="2" destOrd="0" presId="urn:microsoft.com/office/officeart/2018/2/layout/IconVerticalSolidList"/>
    <dgm:cxn modelId="{34324DA4-84B1-47E3-B384-30C3BE94006D}" type="presParOf" srcId="{071EE476-CBD5-46AD-B4FF-2F81C8BB7084}" destId="{5E49582F-0E56-4D65-B03D-5A6565F46F12}" srcOrd="3" destOrd="0" presId="urn:microsoft.com/office/officeart/2018/2/layout/IconVerticalSolidList"/>
    <dgm:cxn modelId="{292A06F0-9C38-417B-960F-8CCC9428CD57}" type="presParOf" srcId="{6E70FA55-60A9-44BC-A741-D8042BF932DB}" destId="{F8073A50-63EC-4A0B-9BA7-C55286F61F95}" srcOrd="1" destOrd="0" presId="urn:microsoft.com/office/officeart/2018/2/layout/IconVerticalSolidList"/>
    <dgm:cxn modelId="{0B651778-309F-4888-88D7-B5590EB40790}" type="presParOf" srcId="{6E70FA55-60A9-44BC-A741-D8042BF932DB}" destId="{4C3199EC-CF52-4BD1-9395-C3BF025340E8}" srcOrd="2" destOrd="0" presId="urn:microsoft.com/office/officeart/2018/2/layout/IconVerticalSolidList"/>
    <dgm:cxn modelId="{13310451-5B65-4A82-9F52-EA7407714D79}" type="presParOf" srcId="{4C3199EC-CF52-4BD1-9395-C3BF025340E8}" destId="{D2BCCB4A-3C78-433D-A79B-8938C57DF12A}" srcOrd="0" destOrd="0" presId="urn:microsoft.com/office/officeart/2018/2/layout/IconVerticalSolidList"/>
    <dgm:cxn modelId="{311DDB07-66CF-4023-B50E-70258946EBCF}" type="presParOf" srcId="{4C3199EC-CF52-4BD1-9395-C3BF025340E8}" destId="{99C80A0F-A559-400C-B8C2-E89B7BB365F0}" srcOrd="1" destOrd="0" presId="urn:microsoft.com/office/officeart/2018/2/layout/IconVerticalSolidList"/>
    <dgm:cxn modelId="{7AA21CE7-72B7-4D7B-8211-6EB7AAC32A34}" type="presParOf" srcId="{4C3199EC-CF52-4BD1-9395-C3BF025340E8}" destId="{0F10ADE0-7065-4534-864C-7A619544C648}" srcOrd="2" destOrd="0" presId="urn:microsoft.com/office/officeart/2018/2/layout/IconVerticalSolidList"/>
    <dgm:cxn modelId="{86A4D6AC-2B64-4F47-AA4F-FEB00EAB27F2}" type="presParOf" srcId="{4C3199EC-CF52-4BD1-9395-C3BF025340E8}" destId="{4CC08367-1F13-4537-85DD-1B40E99E3DB5}" srcOrd="3" destOrd="0" presId="urn:microsoft.com/office/officeart/2018/2/layout/IconVerticalSolidList"/>
    <dgm:cxn modelId="{FD1467B5-92FF-4ACB-BDBF-B030E14D62A5}" type="presParOf" srcId="{6E70FA55-60A9-44BC-A741-D8042BF932DB}" destId="{50C41C25-B523-487E-928B-DA28ACDBE687}" srcOrd="3" destOrd="0" presId="urn:microsoft.com/office/officeart/2018/2/layout/IconVerticalSolidList"/>
    <dgm:cxn modelId="{21B3FA08-A756-44C3-806B-462542272038}" type="presParOf" srcId="{6E70FA55-60A9-44BC-A741-D8042BF932DB}" destId="{C099182F-4A80-423D-98AB-DE7454B77281}" srcOrd="4" destOrd="0" presId="urn:microsoft.com/office/officeart/2018/2/layout/IconVerticalSolidList"/>
    <dgm:cxn modelId="{357BF840-3A21-4C51-BF00-25D256140F59}" type="presParOf" srcId="{C099182F-4A80-423D-98AB-DE7454B77281}" destId="{7367CB37-D4CC-4A2B-A6D3-020EB40A0E3C}" srcOrd="0" destOrd="0" presId="urn:microsoft.com/office/officeart/2018/2/layout/IconVerticalSolidList"/>
    <dgm:cxn modelId="{25634332-8CEA-49E5-85B8-8F7B983BDD48}" type="presParOf" srcId="{C099182F-4A80-423D-98AB-DE7454B77281}" destId="{5002DFBA-D961-4593-9979-51AA46C95D41}" srcOrd="1" destOrd="0" presId="urn:microsoft.com/office/officeart/2018/2/layout/IconVerticalSolidList"/>
    <dgm:cxn modelId="{12E137EF-D005-4F02-B16B-914DCC6A1FB5}" type="presParOf" srcId="{C099182F-4A80-423D-98AB-DE7454B77281}" destId="{A306FC8E-EE41-4361-A969-A3E9F16AC510}" srcOrd="2" destOrd="0" presId="urn:microsoft.com/office/officeart/2018/2/layout/IconVerticalSolidList"/>
    <dgm:cxn modelId="{F4BD11A1-B627-44EB-B192-56F0682282D8}" type="presParOf" srcId="{C099182F-4A80-423D-98AB-DE7454B77281}" destId="{FD2F368B-71B6-4ACA-9B87-FA8FD05B2A46}" srcOrd="3" destOrd="0" presId="urn:microsoft.com/office/officeart/2018/2/layout/IconVerticalSolidList"/>
    <dgm:cxn modelId="{590BACB7-8E49-4AAB-98AB-A48AACD9ECAF}" type="presParOf" srcId="{6E70FA55-60A9-44BC-A741-D8042BF932DB}" destId="{144AC09D-AFE1-4BAC-917F-FCBD616EB341}" srcOrd="5" destOrd="0" presId="urn:microsoft.com/office/officeart/2018/2/layout/IconVerticalSolidList"/>
    <dgm:cxn modelId="{7E5D169C-905B-4F90-9E54-267627AF3663}" type="presParOf" srcId="{6E70FA55-60A9-44BC-A741-D8042BF932DB}" destId="{EC1F5592-B366-4EF7-ABD2-D6BD6F2FECF6}" srcOrd="6" destOrd="0" presId="urn:microsoft.com/office/officeart/2018/2/layout/IconVerticalSolidList"/>
    <dgm:cxn modelId="{D3DCB2F4-8478-4156-A562-E0BF4E0A2B7B}" type="presParOf" srcId="{EC1F5592-B366-4EF7-ABD2-D6BD6F2FECF6}" destId="{7743DA6E-0BC4-4EE9-9A3B-AE2841CC637D}" srcOrd="0" destOrd="0" presId="urn:microsoft.com/office/officeart/2018/2/layout/IconVerticalSolidList"/>
    <dgm:cxn modelId="{EDFE2B9F-1570-4CFC-882B-6B2621F06279}" type="presParOf" srcId="{EC1F5592-B366-4EF7-ABD2-D6BD6F2FECF6}" destId="{43F7F0B1-BD9A-49B8-85DC-A252BFC25D49}" srcOrd="1" destOrd="0" presId="urn:microsoft.com/office/officeart/2018/2/layout/IconVerticalSolidList"/>
    <dgm:cxn modelId="{14BD1F4B-C542-4830-86E7-912CE38D89E7}" type="presParOf" srcId="{EC1F5592-B366-4EF7-ABD2-D6BD6F2FECF6}" destId="{B2CE4D82-3FA2-4080-BE9D-08C3C6BE544F}" srcOrd="2" destOrd="0" presId="urn:microsoft.com/office/officeart/2018/2/layout/IconVerticalSolidList"/>
    <dgm:cxn modelId="{F63C7746-D123-4555-A7BB-6FD777B7D33E}" type="presParOf" srcId="{EC1F5592-B366-4EF7-ABD2-D6BD6F2FECF6}" destId="{E8AA8059-A78C-4517-94A6-F696724210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A61E68-3073-4277-A968-8CC3C9FADC3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DC64F25-BE91-44E4-88FA-C2CE0B5CEE69}">
      <dgm:prSet custT="1"/>
      <dgm:spPr/>
      <dgm:t>
        <a:bodyPr/>
        <a:lstStyle/>
        <a:p>
          <a:r>
            <a:rPr lang="en-US" sz="2400" dirty="0">
              <a:latin typeface="Times New Roman" panose="02020603050405020304" pitchFamily="18" charset="0"/>
              <a:cs typeface="Times New Roman" panose="02020603050405020304" pitchFamily="18" charset="0"/>
            </a:rPr>
            <a:t>The accounting profession plays a vital role in the operation of tax systems. </a:t>
          </a:r>
        </a:p>
      </dgm:t>
    </dgm:pt>
    <dgm:pt modelId="{ED499638-0152-46BC-886A-B05134F3CE1A}" type="parTrans" cxnId="{336884F9-71CC-4A46-BCD6-4FF1AF1AD99C}">
      <dgm:prSet/>
      <dgm:spPr/>
      <dgm:t>
        <a:bodyPr/>
        <a:lstStyle/>
        <a:p>
          <a:endParaRPr lang="en-US"/>
        </a:p>
      </dgm:t>
    </dgm:pt>
    <dgm:pt modelId="{8573203B-22C5-4DBA-82A5-7BADADFD9D6F}" type="sibTrans" cxnId="{336884F9-71CC-4A46-BCD6-4FF1AF1AD99C}">
      <dgm:prSet/>
      <dgm:spPr/>
      <dgm:t>
        <a:bodyPr/>
        <a:lstStyle/>
        <a:p>
          <a:endParaRPr lang="en-US"/>
        </a:p>
      </dgm:t>
    </dgm:pt>
    <dgm:pt modelId="{51B5BF8D-8988-47C1-B8CD-020BCB89CB1A}">
      <dgm:prSet custT="1"/>
      <dgm:spPr/>
      <dgm:t>
        <a:bodyPr/>
        <a:lstStyle/>
        <a:p>
          <a:r>
            <a:rPr lang="en-US" sz="2000" dirty="0">
              <a:latin typeface="Times New Roman" panose="02020603050405020304" pitchFamily="18" charset="0"/>
              <a:cs typeface="Times New Roman" panose="02020603050405020304" pitchFamily="18" charset="0"/>
            </a:rPr>
            <a:t>It is guided by a worldwide set of ethical standards and a commitment to professional integrity, which stem from its education, standards, and practices, and is under rigorous public scrutiny. </a:t>
          </a:r>
        </a:p>
      </dgm:t>
    </dgm:pt>
    <dgm:pt modelId="{44D1FD30-103C-4A3B-B1D4-5B3DD27E7D3D}" type="parTrans" cxnId="{A4060CC4-4F8D-41D4-923C-2C6FE2F7BB6D}">
      <dgm:prSet/>
      <dgm:spPr/>
      <dgm:t>
        <a:bodyPr/>
        <a:lstStyle/>
        <a:p>
          <a:endParaRPr lang="en-US"/>
        </a:p>
      </dgm:t>
    </dgm:pt>
    <dgm:pt modelId="{202A3820-67B5-496B-B3BB-5439EEB3F2D6}" type="sibTrans" cxnId="{A4060CC4-4F8D-41D4-923C-2C6FE2F7BB6D}">
      <dgm:prSet/>
      <dgm:spPr/>
      <dgm:t>
        <a:bodyPr/>
        <a:lstStyle/>
        <a:p>
          <a:endParaRPr lang="en-US"/>
        </a:p>
      </dgm:t>
    </dgm:pt>
    <dgm:pt modelId="{D910192C-AB03-4802-97C0-9B77F8DC1E0E}">
      <dgm:prSet/>
      <dgm:spPr/>
      <dgm:t>
        <a:bodyPr/>
        <a:lstStyle/>
        <a:p>
          <a:r>
            <a:rPr lang="en-US" dirty="0">
              <a:latin typeface="Times New Roman" panose="02020603050405020304" pitchFamily="18" charset="0"/>
              <a:cs typeface="Times New Roman" panose="02020603050405020304" pitchFamily="18" charset="0"/>
            </a:rPr>
            <a:t>Professional Accountants possess unmatched technical knowledge that includes both tax law and accounting matters, which are often closely linked. </a:t>
          </a:r>
        </a:p>
      </dgm:t>
    </dgm:pt>
    <dgm:pt modelId="{9A28C6D7-DB32-40C2-8786-F36E9124ADF0}" type="parTrans" cxnId="{D40049C5-86E7-423B-9DB5-D2A396892CA2}">
      <dgm:prSet/>
      <dgm:spPr/>
      <dgm:t>
        <a:bodyPr/>
        <a:lstStyle/>
        <a:p>
          <a:endParaRPr lang="en-US"/>
        </a:p>
      </dgm:t>
    </dgm:pt>
    <dgm:pt modelId="{4EB5F5A2-EDC7-4DE7-8DF6-C47602921ADF}" type="sibTrans" cxnId="{D40049C5-86E7-423B-9DB5-D2A396892CA2}">
      <dgm:prSet/>
      <dgm:spPr/>
      <dgm:t>
        <a:bodyPr/>
        <a:lstStyle/>
        <a:p>
          <a:endParaRPr lang="en-US"/>
        </a:p>
      </dgm:t>
    </dgm:pt>
    <dgm:pt modelId="{F9E0F2D6-71BE-4F33-9046-331FA997548B}">
      <dgm:prSet/>
      <dgm:spPr/>
      <dgm:t>
        <a:bodyPr/>
        <a:lstStyle/>
        <a:p>
          <a:r>
            <a:rPr lang="en-US" dirty="0">
              <a:latin typeface="Times New Roman" panose="02020603050405020304" pitchFamily="18" charset="0"/>
              <a:cs typeface="Times New Roman" panose="02020603050405020304" pitchFamily="18" charset="0"/>
            </a:rPr>
            <a:t>They are essential in helping taxpayers navigate the growing complexity of tax regulations and in fostering trust between taxpayers and tax authorities.</a:t>
          </a:r>
        </a:p>
      </dgm:t>
    </dgm:pt>
    <dgm:pt modelId="{2993E031-7402-47D7-AE79-38641A1CCC06}" type="parTrans" cxnId="{2174720B-37EF-46EC-91AF-06002D220FCC}">
      <dgm:prSet/>
      <dgm:spPr/>
      <dgm:t>
        <a:bodyPr/>
        <a:lstStyle/>
        <a:p>
          <a:endParaRPr lang="en-US"/>
        </a:p>
      </dgm:t>
    </dgm:pt>
    <dgm:pt modelId="{ADA697D9-4242-4442-9E77-560B189CA629}" type="sibTrans" cxnId="{2174720B-37EF-46EC-91AF-06002D220FCC}">
      <dgm:prSet/>
      <dgm:spPr/>
      <dgm:t>
        <a:bodyPr/>
        <a:lstStyle/>
        <a:p>
          <a:endParaRPr lang="en-US"/>
        </a:p>
      </dgm:t>
    </dgm:pt>
    <dgm:pt modelId="{E2A28D51-7979-4312-9042-6094F6E094D1}" type="pres">
      <dgm:prSet presAssocID="{F0A61E68-3073-4277-A968-8CC3C9FADC3A}" presName="root" presStyleCnt="0">
        <dgm:presLayoutVars>
          <dgm:dir/>
          <dgm:resizeHandles val="exact"/>
        </dgm:presLayoutVars>
      </dgm:prSet>
      <dgm:spPr/>
    </dgm:pt>
    <dgm:pt modelId="{E0EF575B-A8C8-4246-AEF8-C2753593268E}" type="pres">
      <dgm:prSet presAssocID="{2DC64F25-BE91-44E4-88FA-C2CE0B5CEE69}" presName="compNode" presStyleCnt="0"/>
      <dgm:spPr/>
    </dgm:pt>
    <dgm:pt modelId="{8495F87A-4DDA-40FC-AD36-E1412B4DECB4}" type="pres">
      <dgm:prSet presAssocID="{2DC64F25-BE91-44E4-88FA-C2CE0B5CEE69}" presName="bgRect" presStyleLbl="bgShp" presStyleIdx="0" presStyleCnt="4"/>
      <dgm:spPr/>
    </dgm:pt>
    <dgm:pt modelId="{F1A77C0C-E0B4-47CB-B35D-DE1068F8F73F}" type="pres">
      <dgm:prSet presAssocID="{2DC64F25-BE91-44E4-88FA-C2CE0B5CEE6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7CA6ACD5-AD0B-4A84-82B9-0338A923DE28}" type="pres">
      <dgm:prSet presAssocID="{2DC64F25-BE91-44E4-88FA-C2CE0B5CEE69}" presName="spaceRect" presStyleCnt="0"/>
      <dgm:spPr/>
    </dgm:pt>
    <dgm:pt modelId="{C7627809-3632-435E-9267-04DF5A1C4FF6}" type="pres">
      <dgm:prSet presAssocID="{2DC64F25-BE91-44E4-88FA-C2CE0B5CEE69}" presName="parTx" presStyleLbl="revTx" presStyleIdx="0" presStyleCnt="4">
        <dgm:presLayoutVars>
          <dgm:chMax val="0"/>
          <dgm:chPref val="0"/>
        </dgm:presLayoutVars>
      </dgm:prSet>
      <dgm:spPr/>
    </dgm:pt>
    <dgm:pt modelId="{C4A6CB43-2194-4BFF-B27C-EC6002EE5619}" type="pres">
      <dgm:prSet presAssocID="{8573203B-22C5-4DBA-82A5-7BADADFD9D6F}" presName="sibTrans" presStyleCnt="0"/>
      <dgm:spPr/>
    </dgm:pt>
    <dgm:pt modelId="{48907B2E-C9D8-47D3-AC83-BCCFCDF982F5}" type="pres">
      <dgm:prSet presAssocID="{51B5BF8D-8988-47C1-B8CD-020BCB89CB1A}" presName="compNode" presStyleCnt="0"/>
      <dgm:spPr/>
    </dgm:pt>
    <dgm:pt modelId="{3A75F200-23EC-4F3F-9397-BA37A2939895}" type="pres">
      <dgm:prSet presAssocID="{51B5BF8D-8988-47C1-B8CD-020BCB89CB1A}" presName="bgRect" presStyleLbl="bgShp" presStyleIdx="1" presStyleCnt="4"/>
      <dgm:spPr/>
    </dgm:pt>
    <dgm:pt modelId="{E66DABA0-FC75-425D-9B16-1493CECE0557}" type="pres">
      <dgm:prSet presAssocID="{51B5BF8D-8988-47C1-B8CD-020BCB89CB1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4F5CA073-76A4-4B14-BCD7-7681322BA04E}" type="pres">
      <dgm:prSet presAssocID="{51B5BF8D-8988-47C1-B8CD-020BCB89CB1A}" presName="spaceRect" presStyleCnt="0"/>
      <dgm:spPr/>
    </dgm:pt>
    <dgm:pt modelId="{83812480-E186-4BB4-8313-8276A53B72F6}" type="pres">
      <dgm:prSet presAssocID="{51B5BF8D-8988-47C1-B8CD-020BCB89CB1A}" presName="parTx" presStyleLbl="revTx" presStyleIdx="1" presStyleCnt="4">
        <dgm:presLayoutVars>
          <dgm:chMax val="0"/>
          <dgm:chPref val="0"/>
        </dgm:presLayoutVars>
      </dgm:prSet>
      <dgm:spPr/>
    </dgm:pt>
    <dgm:pt modelId="{E60F0D59-E571-4159-A49C-DBE2B8D60DA0}" type="pres">
      <dgm:prSet presAssocID="{202A3820-67B5-496B-B3BB-5439EEB3F2D6}" presName="sibTrans" presStyleCnt="0"/>
      <dgm:spPr/>
    </dgm:pt>
    <dgm:pt modelId="{D13DBF68-844E-4F3C-AF55-B9C11E1B41BF}" type="pres">
      <dgm:prSet presAssocID="{D910192C-AB03-4802-97C0-9B77F8DC1E0E}" presName="compNode" presStyleCnt="0"/>
      <dgm:spPr/>
    </dgm:pt>
    <dgm:pt modelId="{DFCD25D1-4B37-4D76-83EA-A99AA70F72DF}" type="pres">
      <dgm:prSet presAssocID="{D910192C-AB03-4802-97C0-9B77F8DC1E0E}" presName="bgRect" presStyleLbl="bgShp" presStyleIdx="2" presStyleCnt="4"/>
      <dgm:spPr/>
    </dgm:pt>
    <dgm:pt modelId="{AD184171-F621-41C5-8E0F-D11A16503813}" type="pres">
      <dgm:prSet presAssocID="{D910192C-AB03-4802-97C0-9B77F8DC1E0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536B3B83-9F43-4F30-9459-ADFBA2C54BFC}" type="pres">
      <dgm:prSet presAssocID="{D910192C-AB03-4802-97C0-9B77F8DC1E0E}" presName="spaceRect" presStyleCnt="0"/>
      <dgm:spPr/>
    </dgm:pt>
    <dgm:pt modelId="{A696B6C6-34C9-47DE-A91E-84A729BD23C8}" type="pres">
      <dgm:prSet presAssocID="{D910192C-AB03-4802-97C0-9B77F8DC1E0E}" presName="parTx" presStyleLbl="revTx" presStyleIdx="2" presStyleCnt="4">
        <dgm:presLayoutVars>
          <dgm:chMax val="0"/>
          <dgm:chPref val="0"/>
        </dgm:presLayoutVars>
      </dgm:prSet>
      <dgm:spPr/>
    </dgm:pt>
    <dgm:pt modelId="{472724F2-8FF8-481D-BBEF-156ADCB0FD0C}" type="pres">
      <dgm:prSet presAssocID="{4EB5F5A2-EDC7-4DE7-8DF6-C47602921ADF}" presName="sibTrans" presStyleCnt="0"/>
      <dgm:spPr/>
    </dgm:pt>
    <dgm:pt modelId="{1B7675F1-8B7C-46BA-86C8-4D131734BF17}" type="pres">
      <dgm:prSet presAssocID="{F9E0F2D6-71BE-4F33-9046-331FA997548B}" presName="compNode" presStyleCnt="0"/>
      <dgm:spPr/>
    </dgm:pt>
    <dgm:pt modelId="{E4D6835A-F228-4D6B-9FAC-709DCD4F9490}" type="pres">
      <dgm:prSet presAssocID="{F9E0F2D6-71BE-4F33-9046-331FA997548B}" presName="bgRect" presStyleLbl="bgShp" presStyleIdx="3" presStyleCnt="4"/>
      <dgm:spPr/>
    </dgm:pt>
    <dgm:pt modelId="{51509829-3847-40E6-93B6-BD53861FEB31}" type="pres">
      <dgm:prSet presAssocID="{F9E0F2D6-71BE-4F33-9046-331FA997548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7CDE661E-21A8-4485-8D1D-9230F768FCD2}" type="pres">
      <dgm:prSet presAssocID="{F9E0F2D6-71BE-4F33-9046-331FA997548B}" presName="spaceRect" presStyleCnt="0"/>
      <dgm:spPr/>
    </dgm:pt>
    <dgm:pt modelId="{959B5D20-E4B5-4CB4-A3A2-9EA244675AA8}" type="pres">
      <dgm:prSet presAssocID="{F9E0F2D6-71BE-4F33-9046-331FA997548B}" presName="parTx" presStyleLbl="revTx" presStyleIdx="3" presStyleCnt="4">
        <dgm:presLayoutVars>
          <dgm:chMax val="0"/>
          <dgm:chPref val="0"/>
        </dgm:presLayoutVars>
      </dgm:prSet>
      <dgm:spPr/>
    </dgm:pt>
  </dgm:ptLst>
  <dgm:cxnLst>
    <dgm:cxn modelId="{2174720B-37EF-46EC-91AF-06002D220FCC}" srcId="{F0A61E68-3073-4277-A968-8CC3C9FADC3A}" destId="{F9E0F2D6-71BE-4F33-9046-331FA997548B}" srcOrd="3" destOrd="0" parTransId="{2993E031-7402-47D7-AE79-38641A1CCC06}" sibTransId="{ADA697D9-4242-4442-9E77-560B189CA629}"/>
    <dgm:cxn modelId="{01EC4B54-1464-4BC5-AE85-F5CC7ADDB8D2}" type="presOf" srcId="{2DC64F25-BE91-44E4-88FA-C2CE0B5CEE69}" destId="{C7627809-3632-435E-9267-04DF5A1C4FF6}" srcOrd="0" destOrd="0" presId="urn:microsoft.com/office/officeart/2018/2/layout/IconVerticalSolidList"/>
    <dgm:cxn modelId="{56CCB193-8EDC-4EC5-95F8-839BE2F98987}" type="presOf" srcId="{51B5BF8D-8988-47C1-B8CD-020BCB89CB1A}" destId="{83812480-E186-4BB4-8313-8276A53B72F6}" srcOrd="0" destOrd="0" presId="urn:microsoft.com/office/officeart/2018/2/layout/IconVerticalSolidList"/>
    <dgm:cxn modelId="{C0B4F997-A155-4032-9295-6FAF460ED2E5}" type="presOf" srcId="{D910192C-AB03-4802-97C0-9B77F8DC1E0E}" destId="{A696B6C6-34C9-47DE-A91E-84A729BD23C8}" srcOrd="0" destOrd="0" presId="urn:microsoft.com/office/officeart/2018/2/layout/IconVerticalSolidList"/>
    <dgm:cxn modelId="{2D5A10BD-FE71-4EA9-AF4D-16C2959FC867}" type="presOf" srcId="{F0A61E68-3073-4277-A968-8CC3C9FADC3A}" destId="{E2A28D51-7979-4312-9042-6094F6E094D1}" srcOrd="0" destOrd="0" presId="urn:microsoft.com/office/officeart/2018/2/layout/IconVerticalSolidList"/>
    <dgm:cxn modelId="{A4060CC4-4F8D-41D4-923C-2C6FE2F7BB6D}" srcId="{F0A61E68-3073-4277-A968-8CC3C9FADC3A}" destId="{51B5BF8D-8988-47C1-B8CD-020BCB89CB1A}" srcOrd="1" destOrd="0" parTransId="{44D1FD30-103C-4A3B-B1D4-5B3DD27E7D3D}" sibTransId="{202A3820-67B5-496B-B3BB-5439EEB3F2D6}"/>
    <dgm:cxn modelId="{D40049C5-86E7-423B-9DB5-D2A396892CA2}" srcId="{F0A61E68-3073-4277-A968-8CC3C9FADC3A}" destId="{D910192C-AB03-4802-97C0-9B77F8DC1E0E}" srcOrd="2" destOrd="0" parTransId="{9A28C6D7-DB32-40C2-8786-F36E9124ADF0}" sibTransId="{4EB5F5A2-EDC7-4DE7-8DF6-C47602921ADF}"/>
    <dgm:cxn modelId="{58A113D1-B5A4-44C2-BF37-6E1B87FE58DC}" type="presOf" srcId="{F9E0F2D6-71BE-4F33-9046-331FA997548B}" destId="{959B5D20-E4B5-4CB4-A3A2-9EA244675AA8}" srcOrd="0" destOrd="0" presId="urn:microsoft.com/office/officeart/2018/2/layout/IconVerticalSolidList"/>
    <dgm:cxn modelId="{336884F9-71CC-4A46-BCD6-4FF1AF1AD99C}" srcId="{F0A61E68-3073-4277-A968-8CC3C9FADC3A}" destId="{2DC64F25-BE91-44E4-88FA-C2CE0B5CEE69}" srcOrd="0" destOrd="0" parTransId="{ED499638-0152-46BC-886A-B05134F3CE1A}" sibTransId="{8573203B-22C5-4DBA-82A5-7BADADFD9D6F}"/>
    <dgm:cxn modelId="{BD2797A9-EC48-4A89-8B81-D6314E555119}" type="presParOf" srcId="{E2A28D51-7979-4312-9042-6094F6E094D1}" destId="{E0EF575B-A8C8-4246-AEF8-C2753593268E}" srcOrd="0" destOrd="0" presId="urn:microsoft.com/office/officeart/2018/2/layout/IconVerticalSolidList"/>
    <dgm:cxn modelId="{7FADBF71-F31C-4473-96C0-E7422C0A7C03}" type="presParOf" srcId="{E0EF575B-A8C8-4246-AEF8-C2753593268E}" destId="{8495F87A-4DDA-40FC-AD36-E1412B4DECB4}" srcOrd="0" destOrd="0" presId="urn:microsoft.com/office/officeart/2018/2/layout/IconVerticalSolidList"/>
    <dgm:cxn modelId="{EDD0E2E5-34EF-4F21-AECD-F9E118F11694}" type="presParOf" srcId="{E0EF575B-A8C8-4246-AEF8-C2753593268E}" destId="{F1A77C0C-E0B4-47CB-B35D-DE1068F8F73F}" srcOrd="1" destOrd="0" presId="urn:microsoft.com/office/officeart/2018/2/layout/IconVerticalSolidList"/>
    <dgm:cxn modelId="{66898D16-9CFA-4E24-B69B-833508390A8D}" type="presParOf" srcId="{E0EF575B-A8C8-4246-AEF8-C2753593268E}" destId="{7CA6ACD5-AD0B-4A84-82B9-0338A923DE28}" srcOrd="2" destOrd="0" presId="urn:microsoft.com/office/officeart/2018/2/layout/IconVerticalSolidList"/>
    <dgm:cxn modelId="{E0BC42EF-CAFB-4E0E-B441-22E7CDFA6CB0}" type="presParOf" srcId="{E0EF575B-A8C8-4246-AEF8-C2753593268E}" destId="{C7627809-3632-435E-9267-04DF5A1C4FF6}" srcOrd="3" destOrd="0" presId="urn:microsoft.com/office/officeart/2018/2/layout/IconVerticalSolidList"/>
    <dgm:cxn modelId="{A2D131E0-7B92-414B-A83D-3DFBD5AD4D74}" type="presParOf" srcId="{E2A28D51-7979-4312-9042-6094F6E094D1}" destId="{C4A6CB43-2194-4BFF-B27C-EC6002EE5619}" srcOrd="1" destOrd="0" presId="urn:microsoft.com/office/officeart/2018/2/layout/IconVerticalSolidList"/>
    <dgm:cxn modelId="{0164F286-AA42-4A57-AA35-E1298AFAF21F}" type="presParOf" srcId="{E2A28D51-7979-4312-9042-6094F6E094D1}" destId="{48907B2E-C9D8-47D3-AC83-BCCFCDF982F5}" srcOrd="2" destOrd="0" presId="urn:microsoft.com/office/officeart/2018/2/layout/IconVerticalSolidList"/>
    <dgm:cxn modelId="{65F33DC5-9DF5-4398-B540-B998403D8418}" type="presParOf" srcId="{48907B2E-C9D8-47D3-AC83-BCCFCDF982F5}" destId="{3A75F200-23EC-4F3F-9397-BA37A2939895}" srcOrd="0" destOrd="0" presId="urn:microsoft.com/office/officeart/2018/2/layout/IconVerticalSolidList"/>
    <dgm:cxn modelId="{A428966E-7378-4AED-8C04-9E3895AC2C0B}" type="presParOf" srcId="{48907B2E-C9D8-47D3-AC83-BCCFCDF982F5}" destId="{E66DABA0-FC75-425D-9B16-1493CECE0557}" srcOrd="1" destOrd="0" presId="urn:microsoft.com/office/officeart/2018/2/layout/IconVerticalSolidList"/>
    <dgm:cxn modelId="{0DCE77E6-BCFD-4EFB-A503-88D1CB2371DA}" type="presParOf" srcId="{48907B2E-C9D8-47D3-AC83-BCCFCDF982F5}" destId="{4F5CA073-76A4-4B14-BCD7-7681322BA04E}" srcOrd="2" destOrd="0" presId="urn:microsoft.com/office/officeart/2018/2/layout/IconVerticalSolidList"/>
    <dgm:cxn modelId="{132CADE8-6C37-45D4-9B68-E526C349F379}" type="presParOf" srcId="{48907B2E-C9D8-47D3-AC83-BCCFCDF982F5}" destId="{83812480-E186-4BB4-8313-8276A53B72F6}" srcOrd="3" destOrd="0" presId="urn:microsoft.com/office/officeart/2018/2/layout/IconVerticalSolidList"/>
    <dgm:cxn modelId="{392C33C8-17DF-42E1-B382-15467536498F}" type="presParOf" srcId="{E2A28D51-7979-4312-9042-6094F6E094D1}" destId="{E60F0D59-E571-4159-A49C-DBE2B8D60DA0}" srcOrd="3" destOrd="0" presId="urn:microsoft.com/office/officeart/2018/2/layout/IconVerticalSolidList"/>
    <dgm:cxn modelId="{9286BFEB-E065-4CF3-A257-82173EB1B331}" type="presParOf" srcId="{E2A28D51-7979-4312-9042-6094F6E094D1}" destId="{D13DBF68-844E-4F3C-AF55-B9C11E1B41BF}" srcOrd="4" destOrd="0" presId="urn:microsoft.com/office/officeart/2018/2/layout/IconVerticalSolidList"/>
    <dgm:cxn modelId="{3B14F448-8F45-43E5-9247-F82FE6F1F65F}" type="presParOf" srcId="{D13DBF68-844E-4F3C-AF55-B9C11E1B41BF}" destId="{DFCD25D1-4B37-4D76-83EA-A99AA70F72DF}" srcOrd="0" destOrd="0" presId="urn:microsoft.com/office/officeart/2018/2/layout/IconVerticalSolidList"/>
    <dgm:cxn modelId="{B8AE3115-51E1-41C1-B53D-366B2341493B}" type="presParOf" srcId="{D13DBF68-844E-4F3C-AF55-B9C11E1B41BF}" destId="{AD184171-F621-41C5-8E0F-D11A16503813}" srcOrd="1" destOrd="0" presId="urn:microsoft.com/office/officeart/2018/2/layout/IconVerticalSolidList"/>
    <dgm:cxn modelId="{F6B36A4A-1D4B-4E49-BCD9-C6B9BF3E80A0}" type="presParOf" srcId="{D13DBF68-844E-4F3C-AF55-B9C11E1B41BF}" destId="{536B3B83-9F43-4F30-9459-ADFBA2C54BFC}" srcOrd="2" destOrd="0" presId="urn:microsoft.com/office/officeart/2018/2/layout/IconVerticalSolidList"/>
    <dgm:cxn modelId="{E0DFA33E-8ABE-4E8A-B106-8B31B6185AA8}" type="presParOf" srcId="{D13DBF68-844E-4F3C-AF55-B9C11E1B41BF}" destId="{A696B6C6-34C9-47DE-A91E-84A729BD23C8}" srcOrd="3" destOrd="0" presId="urn:microsoft.com/office/officeart/2018/2/layout/IconVerticalSolidList"/>
    <dgm:cxn modelId="{979A04B9-0B47-43D7-B046-70F4BFB6B53A}" type="presParOf" srcId="{E2A28D51-7979-4312-9042-6094F6E094D1}" destId="{472724F2-8FF8-481D-BBEF-156ADCB0FD0C}" srcOrd="5" destOrd="0" presId="urn:microsoft.com/office/officeart/2018/2/layout/IconVerticalSolidList"/>
    <dgm:cxn modelId="{CA892D70-6B36-4A55-A535-9ABAD78BE17A}" type="presParOf" srcId="{E2A28D51-7979-4312-9042-6094F6E094D1}" destId="{1B7675F1-8B7C-46BA-86C8-4D131734BF17}" srcOrd="6" destOrd="0" presId="urn:microsoft.com/office/officeart/2018/2/layout/IconVerticalSolidList"/>
    <dgm:cxn modelId="{77318732-37B8-4800-85C7-668325CF54F3}" type="presParOf" srcId="{1B7675F1-8B7C-46BA-86C8-4D131734BF17}" destId="{E4D6835A-F228-4D6B-9FAC-709DCD4F9490}" srcOrd="0" destOrd="0" presId="urn:microsoft.com/office/officeart/2018/2/layout/IconVerticalSolidList"/>
    <dgm:cxn modelId="{D8A70F1C-5C06-4157-AEBA-BD13A5F40C72}" type="presParOf" srcId="{1B7675F1-8B7C-46BA-86C8-4D131734BF17}" destId="{51509829-3847-40E6-93B6-BD53861FEB31}" srcOrd="1" destOrd="0" presId="urn:microsoft.com/office/officeart/2018/2/layout/IconVerticalSolidList"/>
    <dgm:cxn modelId="{3E7CBA40-30FA-49AF-9F02-9E912CC8AAEE}" type="presParOf" srcId="{1B7675F1-8B7C-46BA-86C8-4D131734BF17}" destId="{7CDE661E-21A8-4485-8D1D-9230F768FCD2}" srcOrd="2" destOrd="0" presId="urn:microsoft.com/office/officeart/2018/2/layout/IconVerticalSolidList"/>
    <dgm:cxn modelId="{0D63A6E0-08FB-485D-A73D-60A7EEA52BC8}" type="presParOf" srcId="{1B7675F1-8B7C-46BA-86C8-4D131734BF17}" destId="{959B5D20-E4B5-4CB4-A3A2-9EA244675AA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A61E68-3073-4277-A968-8CC3C9FADC3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DC64F25-BE91-44E4-88FA-C2CE0B5CEE69}">
      <dgm:prSet custT="1"/>
      <dgm:spPr/>
      <dgm:t>
        <a:bodyPr/>
        <a:lstStyle/>
        <a:p>
          <a:pPr algn="l">
            <a:lnSpc>
              <a:spcPct val="100000"/>
            </a:lnSpc>
          </a:pPr>
          <a:r>
            <a:rPr lang="en-US" sz="2000" dirty="0">
              <a:latin typeface="Times New Roman" panose="02020603050405020304" pitchFamily="18" charset="0"/>
              <a:cs typeface="Times New Roman" panose="02020603050405020304" pitchFamily="18" charset="0"/>
            </a:rPr>
            <a:t>A report from 2007 by the Forum on Tax Administration, which includes Tax Commissioners from 45 nations, recognized the important role that intermediaries like professional accountants have in maintaining the effective operation of tax systems. </a:t>
          </a:r>
        </a:p>
      </dgm:t>
    </dgm:pt>
    <dgm:pt modelId="{ED499638-0152-46BC-886A-B05134F3CE1A}" type="parTrans" cxnId="{336884F9-71CC-4A46-BCD6-4FF1AF1AD99C}">
      <dgm:prSet/>
      <dgm:spPr/>
      <dgm:t>
        <a:bodyPr/>
        <a:lstStyle/>
        <a:p>
          <a:endParaRPr lang="en-US"/>
        </a:p>
      </dgm:t>
    </dgm:pt>
    <dgm:pt modelId="{8573203B-22C5-4DBA-82A5-7BADADFD9D6F}" type="sibTrans" cxnId="{336884F9-71CC-4A46-BCD6-4FF1AF1AD99C}">
      <dgm:prSet/>
      <dgm:spPr/>
      <dgm:t>
        <a:bodyPr/>
        <a:lstStyle/>
        <a:p>
          <a:endParaRPr lang="en-US"/>
        </a:p>
      </dgm:t>
    </dgm:pt>
    <dgm:pt modelId="{51B5BF8D-8988-47C1-B8CD-020BCB89CB1A}">
      <dgm:prSet/>
      <dgm:spPr/>
      <dgm:t>
        <a:bodyPr/>
        <a:lstStyle/>
        <a:p>
          <a:pPr>
            <a:lnSpc>
              <a:spcPct val="100000"/>
            </a:lnSpc>
          </a:pPr>
          <a:r>
            <a:rPr lang="en-US" dirty="0">
              <a:latin typeface="Times New Roman" panose="02020603050405020304" pitchFamily="18" charset="0"/>
              <a:cs typeface="Times New Roman" panose="02020603050405020304" pitchFamily="18" charset="0"/>
            </a:rPr>
            <a:t>Revenue authorities must address the risks associated with aggressive tax planning to ensure they collect the taxes owed under their systems. </a:t>
          </a:r>
        </a:p>
      </dgm:t>
    </dgm:pt>
    <dgm:pt modelId="{44D1FD30-103C-4A3B-B1D4-5B3DD27E7D3D}" type="parTrans" cxnId="{A4060CC4-4F8D-41D4-923C-2C6FE2F7BB6D}">
      <dgm:prSet/>
      <dgm:spPr/>
      <dgm:t>
        <a:bodyPr/>
        <a:lstStyle/>
        <a:p>
          <a:endParaRPr lang="en-US"/>
        </a:p>
      </dgm:t>
    </dgm:pt>
    <dgm:pt modelId="{202A3820-67B5-496B-B3BB-5439EEB3F2D6}" type="sibTrans" cxnId="{A4060CC4-4F8D-41D4-923C-2C6FE2F7BB6D}">
      <dgm:prSet/>
      <dgm:spPr/>
      <dgm:t>
        <a:bodyPr/>
        <a:lstStyle/>
        <a:p>
          <a:endParaRPr lang="en-US"/>
        </a:p>
      </dgm:t>
    </dgm:pt>
    <dgm:pt modelId="{D910192C-AB03-4802-97C0-9B77F8DC1E0E}">
      <dgm:prSet custT="1"/>
      <dgm:spPr/>
      <dgm:t>
        <a:bodyPr/>
        <a:lstStyle/>
        <a:p>
          <a:pPr>
            <a:lnSpc>
              <a:spcPct val="100000"/>
            </a:lnSpc>
          </a:pPr>
          <a:r>
            <a:rPr lang="en-US" sz="2200" dirty="0">
              <a:latin typeface="Times New Roman" panose="02020603050405020304" pitchFamily="18" charset="0"/>
              <a:cs typeface="Times New Roman" panose="02020603050405020304" pitchFamily="18" charset="0"/>
            </a:rPr>
            <a:t>This type of tax planning often involves tax experts from accounting firms, law firms, tax advisory firms, financial institutions, or the tax departments of large corporations (OECD, 2008).</a:t>
          </a:r>
        </a:p>
      </dgm:t>
    </dgm:pt>
    <dgm:pt modelId="{9A28C6D7-DB32-40C2-8786-F36E9124ADF0}" type="parTrans" cxnId="{D40049C5-86E7-423B-9DB5-D2A396892CA2}">
      <dgm:prSet/>
      <dgm:spPr/>
      <dgm:t>
        <a:bodyPr/>
        <a:lstStyle/>
        <a:p>
          <a:endParaRPr lang="en-US"/>
        </a:p>
      </dgm:t>
    </dgm:pt>
    <dgm:pt modelId="{4EB5F5A2-EDC7-4DE7-8DF6-C47602921ADF}" type="sibTrans" cxnId="{D40049C5-86E7-423B-9DB5-D2A396892CA2}">
      <dgm:prSet/>
      <dgm:spPr/>
      <dgm:t>
        <a:bodyPr/>
        <a:lstStyle/>
        <a:p>
          <a:endParaRPr lang="en-US"/>
        </a:p>
      </dgm:t>
    </dgm:pt>
    <dgm:pt modelId="{E2A28D51-7979-4312-9042-6094F6E094D1}" type="pres">
      <dgm:prSet presAssocID="{F0A61E68-3073-4277-A968-8CC3C9FADC3A}" presName="root" presStyleCnt="0">
        <dgm:presLayoutVars>
          <dgm:dir/>
          <dgm:resizeHandles val="exact"/>
        </dgm:presLayoutVars>
      </dgm:prSet>
      <dgm:spPr/>
    </dgm:pt>
    <dgm:pt modelId="{E0EF575B-A8C8-4246-AEF8-C2753593268E}" type="pres">
      <dgm:prSet presAssocID="{2DC64F25-BE91-44E4-88FA-C2CE0B5CEE69}" presName="compNode" presStyleCnt="0"/>
      <dgm:spPr/>
    </dgm:pt>
    <dgm:pt modelId="{8495F87A-4DDA-40FC-AD36-E1412B4DECB4}" type="pres">
      <dgm:prSet presAssocID="{2DC64F25-BE91-44E4-88FA-C2CE0B5CEE69}" presName="bgRect" presStyleLbl="bgShp" presStyleIdx="0" presStyleCnt="3" custScaleY="111044"/>
      <dgm:spPr/>
    </dgm:pt>
    <dgm:pt modelId="{F1A77C0C-E0B4-47CB-B35D-DE1068F8F73F}" type="pres">
      <dgm:prSet presAssocID="{2DC64F25-BE91-44E4-88FA-C2CE0B5CEE6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7CA6ACD5-AD0B-4A84-82B9-0338A923DE28}" type="pres">
      <dgm:prSet presAssocID="{2DC64F25-BE91-44E4-88FA-C2CE0B5CEE69}" presName="spaceRect" presStyleCnt="0"/>
      <dgm:spPr/>
    </dgm:pt>
    <dgm:pt modelId="{C7627809-3632-435E-9267-04DF5A1C4FF6}" type="pres">
      <dgm:prSet presAssocID="{2DC64F25-BE91-44E4-88FA-C2CE0B5CEE69}" presName="parTx" presStyleLbl="revTx" presStyleIdx="0" presStyleCnt="3">
        <dgm:presLayoutVars>
          <dgm:chMax val="0"/>
          <dgm:chPref val="0"/>
        </dgm:presLayoutVars>
      </dgm:prSet>
      <dgm:spPr/>
    </dgm:pt>
    <dgm:pt modelId="{C4A6CB43-2194-4BFF-B27C-EC6002EE5619}" type="pres">
      <dgm:prSet presAssocID="{8573203B-22C5-4DBA-82A5-7BADADFD9D6F}" presName="sibTrans" presStyleCnt="0"/>
      <dgm:spPr/>
    </dgm:pt>
    <dgm:pt modelId="{48907B2E-C9D8-47D3-AC83-BCCFCDF982F5}" type="pres">
      <dgm:prSet presAssocID="{51B5BF8D-8988-47C1-B8CD-020BCB89CB1A}" presName="compNode" presStyleCnt="0"/>
      <dgm:spPr/>
    </dgm:pt>
    <dgm:pt modelId="{3A75F200-23EC-4F3F-9397-BA37A2939895}" type="pres">
      <dgm:prSet presAssocID="{51B5BF8D-8988-47C1-B8CD-020BCB89CB1A}" presName="bgRect" presStyleLbl="bgShp" presStyleIdx="1" presStyleCnt="3"/>
      <dgm:spPr/>
    </dgm:pt>
    <dgm:pt modelId="{E66DABA0-FC75-425D-9B16-1493CECE0557}" type="pres">
      <dgm:prSet presAssocID="{51B5BF8D-8988-47C1-B8CD-020BCB89CB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4F5CA073-76A4-4B14-BCD7-7681322BA04E}" type="pres">
      <dgm:prSet presAssocID="{51B5BF8D-8988-47C1-B8CD-020BCB89CB1A}" presName="spaceRect" presStyleCnt="0"/>
      <dgm:spPr/>
    </dgm:pt>
    <dgm:pt modelId="{83812480-E186-4BB4-8313-8276A53B72F6}" type="pres">
      <dgm:prSet presAssocID="{51B5BF8D-8988-47C1-B8CD-020BCB89CB1A}" presName="parTx" presStyleLbl="revTx" presStyleIdx="1" presStyleCnt="3">
        <dgm:presLayoutVars>
          <dgm:chMax val="0"/>
          <dgm:chPref val="0"/>
        </dgm:presLayoutVars>
      </dgm:prSet>
      <dgm:spPr/>
    </dgm:pt>
    <dgm:pt modelId="{E60F0D59-E571-4159-A49C-DBE2B8D60DA0}" type="pres">
      <dgm:prSet presAssocID="{202A3820-67B5-496B-B3BB-5439EEB3F2D6}" presName="sibTrans" presStyleCnt="0"/>
      <dgm:spPr/>
    </dgm:pt>
    <dgm:pt modelId="{D13DBF68-844E-4F3C-AF55-B9C11E1B41BF}" type="pres">
      <dgm:prSet presAssocID="{D910192C-AB03-4802-97C0-9B77F8DC1E0E}" presName="compNode" presStyleCnt="0"/>
      <dgm:spPr/>
    </dgm:pt>
    <dgm:pt modelId="{DFCD25D1-4B37-4D76-83EA-A99AA70F72DF}" type="pres">
      <dgm:prSet presAssocID="{D910192C-AB03-4802-97C0-9B77F8DC1E0E}" presName="bgRect" presStyleLbl="bgShp" presStyleIdx="2" presStyleCnt="3"/>
      <dgm:spPr/>
    </dgm:pt>
    <dgm:pt modelId="{AD184171-F621-41C5-8E0F-D11A16503813}" type="pres">
      <dgm:prSet presAssocID="{D910192C-AB03-4802-97C0-9B77F8DC1E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536B3B83-9F43-4F30-9459-ADFBA2C54BFC}" type="pres">
      <dgm:prSet presAssocID="{D910192C-AB03-4802-97C0-9B77F8DC1E0E}" presName="spaceRect" presStyleCnt="0"/>
      <dgm:spPr/>
    </dgm:pt>
    <dgm:pt modelId="{A696B6C6-34C9-47DE-A91E-84A729BD23C8}" type="pres">
      <dgm:prSet presAssocID="{D910192C-AB03-4802-97C0-9B77F8DC1E0E}" presName="parTx" presStyleLbl="revTx" presStyleIdx="2" presStyleCnt="3" custScaleX="102159">
        <dgm:presLayoutVars>
          <dgm:chMax val="0"/>
          <dgm:chPref val="0"/>
        </dgm:presLayoutVars>
      </dgm:prSet>
      <dgm:spPr/>
    </dgm:pt>
  </dgm:ptLst>
  <dgm:cxnLst>
    <dgm:cxn modelId="{01EC4B54-1464-4BC5-AE85-F5CC7ADDB8D2}" type="presOf" srcId="{2DC64F25-BE91-44E4-88FA-C2CE0B5CEE69}" destId="{C7627809-3632-435E-9267-04DF5A1C4FF6}" srcOrd="0" destOrd="0" presId="urn:microsoft.com/office/officeart/2018/2/layout/IconVerticalSolidList"/>
    <dgm:cxn modelId="{56CCB193-8EDC-4EC5-95F8-839BE2F98987}" type="presOf" srcId="{51B5BF8D-8988-47C1-B8CD-020BCB89CB1A}" destId="{83812480-E186-4BB4-8313-8276A53B72F6}" srcOrd="0" destOrd="0" presId="urn:microsoft.com/office/officeart/2018/2/layout/IconVerticalSolidList"/>
    <dgm:cxn modelId="{C0B4F997-A155-4032-9295-6FAF460ED2E5}" type="presOf" srcId="{D910192C-AB03-4802-97C0-9B77F8DC1E0E}" destId="{A696B6C6-34C9-47DE-A91E-84A729BD23C8}" srcOrd="0" destOrd="0" presId="urn:microsoft.com/office/officeart/2018/2/layout/IconVerticalSolidList"/>
    <dgm:cxn modelId="{2D5A10BD-FE71-4EA9-AF4D-16C2959FC867}" type="presOf" srcId="{F0A61E68-3073-4277-A968-8CC3C9FADC3A}" destId="{E2A28D51-7979-4312-9042-6094F6E094D1}" srcOrd="0" destOrd="0" presId="urn:microsoft.com/office/officeart/2018/2/layout/IconVerticalSolidList"/>
    <dgm:cxn modelId="{A4060CC4-4F8D-41D4-923C-2C6FE2F7BB6D}" srcId="{F0A61E68-3073-4277-A968-8CC3C9FADC3A}" destId="{51B5BF8D-8988-47C1-B8CD-020BCB89CB1A}" srcOrd="1" destOrd="0" parTransId="{44D1FD30-103C-4A3B-B1D4-5B3DD27E7D3D}" sibTransId="{202A3820-67B5-496B-B3BB-5439EEB3F2D6}"/>
    <dgm:cxn modelId="{D40049C5-86E7-423B-9DB5-D2A396892CA2}" srcId="{F0A61E68-3073-4277-A968-8CC3C9FADC3A}" destId="{D910192C-AB03-4802-97C0-9B77F8DC1E0E}" srcOrd="2" destOrd="0" parTransId="{9A28C6D7-DB32-40C2-8786-F36E9124ADF0}" sibTransId="{4EB5F5A2-EDC7-4DE7-8DF6-C47602921ADF}"/>
    <dgm:cxn modelId="{336884F9-71CC-4A46-BCD6-4FF1AF1AD99C}" srcId="{F0A61E68-3073-4277-A968-8CC3C9FADC3A}" destId="{2DC64F25-BE91-44E4-88FA-C2CE0B5CEE69}" srcOrd="0" destOrd="0" parTransId="{ED499638-0152-46BC-886A-B05134F3CE1A}" sibTransId="{8573203B-22C5-4DBA-82A5-7BADADFD9D6F}"/>
    <dgm:cxn modelId="{BD2797A9-EC48-4A89-8B81-D6314E555119}" type="presParOf" srcId="{E2A28D51-7979-4312-9042-6094F6E094D1}" destId="{E0EF575B-A8C8-4246-AEF8-C2753593268E}" srcOrd="0" destOrd="0" presId="urn:microsoft.com/office/officeart/2018/2/layout/IconVerticalSolidList"/>
    <dgm:cxn modelId="{7FADBF71-F31C-4473-96C0-E7422C0A7C03}" type="presParOf" srcId="{E0EF575B-A8C8-4246-AEF8-C2753593268E}" destId="{8495F87A-4DDA-40FC-AD36-E1412B4DECB4}" srcOrd="0" destOrd="0" presId="urn:microsoft.com/office/officeart/2018/2/layout/IconVerticalSolidList"/>
    <dgm:cxn modelId="{EDD0E2E5-34EF-4F21-AECD-F9E118F11694}" type="presParOf" srcId="{E0EF575B-A8C8-4246-AEF8-C2753593268E}" destId="{F1A77C0C-E0B4-47CB-B35D-DE1068F8F73F}" srcOrd="1" destOrd="0" presId="urn:microsoft.com/office/officeart/2018/2/layout/IconVerticalSolidList"/>
    <dgm:cxn modelId="{66898D16-9CFA-4E24-B69B-833508390A8D}" type="presParOf" srcId="{E0EF575B-A8C8-4246-AEF8-C2753593268E}" destId="{7CA6ACD5-AD0B-4A84-82B9-0338A923DE28}" srcOrd="2" destOrd="0" presId="urn:microsoft.com/office/officeart/2018/2/layout/IconVerticalSolidList"/>
    <dgm:cxn modelId="{E0BC42EF-CAFB-4E0E-B441-22E7CDFA6CB0}" type="presParOf" srcId="{E0EF575B-A8C8-4246-AEF8-C2753593268E}" destId="{C7627809-3632-435E-9267-04DF5A1C4FF6}" srcOrd="3" destOrd="0" presId="urn:microsoft.com/office/officeart/2018/2/layout/IconVerticalSolidList"/>
    <dgm:cxn modelId="{A2D131E0-7B92-414B-A83D-3DFBD5AD4D74}" type="presParOf" srcId="{E2A28D51-7979-4312-9042-6094F6E094D1}" destId="{C4A6CB43-2194-4BFF-B27C-EC6002EE5619}" srcOrd="1" destOrd="0" presId="urn:microsoft.com/office/officeart/2018/2/layout/IconVerticalSolidList"/>
    <dgm:cxn modelId="{0164F286-AA42-4A57-AA35-E1298AFAF21F}" type="presParOf" srcId="{E2A28D51-7979-4312-9042-6094F6E094D1}" destId="{48907B2E-C9D8-47D3-AC83-BCCFCDF982F5}" srcOrd="2" destOrd="0" presId="urn:microsoft.com/office/officeart/2018/2/layout/IconVerticalSolidList"/>
    <dgm:cxn modelId="{65F33DC5-9DF5-4398-B540-B998403D8418}" type="presParOf" srcId="{48907B2E-C9D8-47D3-AC83-BCCFCDF982F5}" destId="{3A75F200-23EC-4F3F-9397-BA37A2939895}" srcOrd="0" destOrd="0" presId="urn:microsoft.com/office/officeart/2018/2/layout/IconVerticalSolidList"/>
    <dgm:cxn modelId="{A428966E-7378-4AED-8C04-9E3895AC2C0B}" type="presParOf" srcId="{48907B2E-C9D8-47D3-AC83-BCCFCDF982F5}" destId="{E66DABA0-FC75-425D-9B16-1493CECE0557}" srcOrd="1" destOrd="0" presId="urn:microsoft.com/office/officeart/2018/2/layout/IconVerticalSolidList"/>
    <dgm:cxn modelId="{0DCE77E6-BCFD-4EFB-A503-88D1CB2371DA}" type="presParOf" srcId="{48907B2E-C9D8-47D3-AC83-BCCFCDF982F5}" destId="{4F5CA073-76A4-4B14-BCD7-7681322BA04E}" srcOrd="2" destOrd="0" presId="urn:microsoft.com/office/officeart/2018/2/layout/IconVerticalSolidList"/>
    <dgm:cxn modelId="{132CADE8-6C37-45D4-9B68-E526C349F379}" type="presParOf" srcId="{48907B2E-C9D8-47D3-AC83-BCCFCDF982F5}" destId="{83812480-E186-4BB4-8313-8276A53B72F6}" srcOrd="3" destOrd="0" presId="urn:microsoft.com/office/officeart/2018/2/layout/IconVerticalSolidList"/>
    <dgm:cxn modelId="{392C33C8-17DF-42E1-B382-15467536498F}" type="presParOf" srcId="{E2A28D51-7979-4312-9042-6094F6E094D1}" destId="{E60F0D59-E571-4159-A49C-DBE2B8D60DA0}" srcOrd="3" destOrd="0" presId="urn:microsoft.com/office/officeart/2018/2/layout/IconVerticalSolidList"/>
    <dgm:cxn modelId="{9286BFEB-E065-4CF3-A257-82173EB1B331}" type="presParOf" srcId="{E2A28D51-7979-4312-9042-6094F6E094D1}" destId="{D13DBF68-844E-4F3C-AF55-B9C11E1B41BF}" srcOrd="4" destOrd="0" presId="urn:microsoft.com/office/officeart/2018/2/layout/IconVerticalSolidList"/>
    <dgm:cxn modelId="{3B14F448-8F45-43E5-9247-F82FE6F1F65F}" type="presParOf" srcId="{D13DBF68-844E-4F3C-AF55-B9C11E1B41BF}" destId="{DFCD25D1-4B37-4D76-83EA-A99AA70F72DF}" srcOrd="0" destOrd="0" presId="urn:microsoft.com/office/officeart/2018/2/layout/IconVerticalSolidList"/>
    <dgm:cxn modelId="{B8AE3115-51E1-41C1-B53D-366B2341493B}" type="presParOf" srcId="{D13DBF68-844E-4F3C-AF55-B9C11E1B41BF}" destId="{AD184171-F621-41C5-8E0F-D11A16503813}" srcOrd="1" destOrd="0" presId="urn:microsoft.com/office/officeart/2018/2/layout/IconVerticalSolidList"/>
    <dgm:cxn modelId="{F6B36A4A-1D4B-4E49-BCD9-C6B9BF3E80A0}" type="presParOf" srcId="{D13DBF68-844E-4F3C-AF55-B9C11E1B41BF}" destId="{536B3B83-9F43-4F30-9459-ADFBA2C54BFC}" srcOrd="2" destOrd="0" presId="urn:microsoft.com/office/officeart/2018/2/layout/IconVerticalSolidList"/>
    <dgm:cxn modelId="{E0DFA33E-8ABE-4E8A-B106-8B31B6185AA8}" type="presParOf" srcId="{D13DBF68-844E-4F3C-AF55-B9C11E1B41BF}" destId="{A696B6C6-34C9-47DE-A91E-84A729BD23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0D4FE3-4DEE-4049-BC7D-9071E8A3E61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A9C554A-5B88-4C9A-873D-F35C4758B0DF}">
      <dgm:prSet custT="1"/>
      <dgm:spPr/>
      <dgm:t>
        <a:bodyPr/>
        <a:lstStyle/>
        <a:p>
          <a:r>
            <a:rPr lang="en-US" sz="1900" dirty="0">
              <a:latin typeface="Times New Roman" panose="02020603050405020304" pitchFamily="18" charset="0"/>
              <a:cs typeface="Times New Roman" panose="02020603050405020304" pitchFamily="18" charset="0"/>
            </a:rPr>
            <a:t>Professional Accountants, as tax intermediaries, serve as important advisers in all tax systems, assisting taxpayers in navigating and fulfilling their tax responsibilities in a world that is becoming more complicated, owing to the digital age we are in. </a:t>
          </a:r>
        </a:p>
      </dgm:t>
    </dgm:pt>
    <dgm:pt modelId="{50F342CE-BFC4-49C8-879D-3A34FC3B80B6}" type="parTrans" cxnId="{1A520881-68A3-454A-9432-E4447379B426}">
      <dgm:prSet/>
      <dgm:spPr/>
      <dgm:t>
        <a:bodyPr/>
        <a:lstStyle/>
        <a:p>
          <a:endParaRPr lang="en-US"/>
        </a:p>
      </dgm:t>
    </dgm:pt>
    <dgm:pt modelId="{665D3DAB-C276-40F9-A28E-BB1156B59E00}" type="sibTrans" cxnId="{1A520881-68A3-454A-9432-E4447379B426}">
      <dgm:prSet/>
      <dgm:spPr/>
      <dgm:t>
        <a:bodyPr/>
        <a:lstStyle/>
        <a:p>
          <a:endParaRPr lang="en-US"/>
        </a:p>
      </dgm:t>
    </dgm:pt>
    <dgm:pt modelId="{364714DF-34A3-4B0B-8CA1-7E452DFE3C65}">
      <dgm:prSet custT="1"/>
      <dgm:spPr/>
      <dgm:t>
        <a:bodyPr/>
        <a:lstStyle/>
        <a:p>
          <a:r>
            <a:rPr lang="en-US" sz="1900" dirty="0">
              <a:latin typeface="Times New Roman" panose="02020603050405020304" pitchFamily="18" charset="0"/>
              <a:cs typeface="Times New Roman" panose="02020603050405020304" pitchFamily="18" charset="0"/>
            </a:rPr>
            <a:t>However, some of these intermediaries also engage in creating and advocating for aggressive tax planning strategies, which can adversely affect tax systems (OECD, 2008). </a:t>
          </a:r>
        </a:p>
      </dgm:t>
    </dgm:pt>
    <dgm:pt modelId="{EE15BA57-FA57-4E97-B095-805E3AE96FB5}" type="parTrans" cxnId="{26C9A932-E200-4899-A7C2-549C1D146B61}">
      <dgm:prSet/>
      <dgm:spPr/>
      <dgm:t>
        <a:bodyPr/>
        <a:lstStyle/>
        <a:p>
          <a:endParaRPr lang="en-US"/>
        </a:p>
      </dgm:t>
    </dgm:pt>
    <dgm:pt modelId="{70137FA1-7F20-4D61-88E0-A6FFCAE50E20}" type="sibTrans" cxnId="{26C9A932-E200-4899-A7C2-549C1D146B61}">
      <dgm:prSet/>
      <dgm:spPr/>
      <dgm:t>
        <a:bodyPr/>
        <a:lstStyle/>
        <a:p>
          <a:endParaRPr lang="en-US"/>
        </a:p>
      </dgm:t>
    </dgm:pt>
    <dgm:pt modelId="{AC09F324-E99A-4546-A9C0-61B93961B299}">
      <dgm:prSet custT="1"/>
      <dgm:spPr/>
      <dgm:t>
        <a:bodyPr/>
        <a:lstStyle/>
        <a:p>
          <a:r>
            <a:rPr lang="en-US" sz="2000" dirty="0">
              <a:latin typeface="Times New Roman" panose="02020603050405020304" pitchFamily="18" charset="0"/>
              <a:cs typeface="Times New Roman" panose="02020603050405020304" pitchFamily="18" charset="0"/>
            </a:rPr>
            <a:t>The Accountant serves as a vital source of consistency and stability within their economies, playing a crucial role in the operation of efficient and effective tax systems. </a:t>
          </a:r>
        </a:p>
      </dgm:t>
    </dgm:pt>
    <dgm:pt modelId="{0FB03068-6F4D-470F-8AAF-3ABC65E34A57}" type="parTrans" cxnId="{8A44ECF2-0B3C-4EAC-8F5D-4C7908184EC6}">
      <dgm:prSet/>
      <dgm:spPr/>
      <dgm:t>
        <a:bodyPr/>
        <a:lstStyle/>
        <a:p>
          <a:endParaRPr lang="en-US"/>
        </a:p>
      </dgm:t>
    </dgm:pt>
    <dgm:pt modelId="{19CAE68A-7437-4A35-9506-DD1F4212A653}" type="sibTrans" cxnId="{8A44ECF2-0B3C-4EAC-8F5D-4C7908184EC6}">
      <dgm:prSet/>
      <dgm:spPr/>
      <dgm:t>
        <a:bodyPr/>
        <a:lstStyle/>
        <a:p>
          <a:endParaRPr lang="en-US"/>
        </a:p>
      </dgm:t>
    </dgm:pt>
    <dgm:pt modelId="{DE768D51-B60F-403A-B80C-9ADEFCEC3AAD}">
      <dgm:prSet custT="1"/>
      <dgm:spPr/>
      <dgm:t>
        <a:bodyPr/>
        <a:lstStyle/>
        <a:p>
          <a:r>
            <a:rPr lang="en-US" sz="1900" dirty="0">
              <a:latin typeface="Times New Roman" panose="02020603050405020304" pitchFamily="18" charset="0"/>
              <a:cs typeface="Times New Roman" panose="02020603050405020304" pitchFamily="18" charset="0"/>
            </a:rPr>
            <a:t>They assist employers and clients in comprehending their financial and regulatory responsibilities regarding taxation by the Ghana Revenue Authority (GRA) and guide how to adhere to these obligations (Guthrie, 2024).</a:t>
          </a:r>
        </a:p>
      </dgm:t>
    </dgm:pt>
    <dgm:pt modelId="{6353B128-287D-454A-8AD1-7BA78A803917}" type="parTrans" cxnId="{A25C7FEC-0563-47C6-A434-2F554961DB8E}">
      <dgm:prSet/>
      <dgm:spPr/>
      <dgm:t>
        <a:bodyPr/>
        <a:lstStyle/>
        <a:p>
          <a:endParaRPr lang="en-US"/>
        </a:p>
      </dgm:t>
    </dgm:pt>
    <dgm:pt modelId="{3F551EBC-E2F8-44E5-A984-7B57919D85F1}" type="sibTrans" cxnId="{A25C7FEC-0563-47C6-A434-2F554961DB8E}">
      <dgm:prSet/>
      <dgm:spPr/>
      <dgm:t>
        <a:bodyPr/>
        <a:lstStyle/>
        <a:p>
          <a:endParaRPr lang="en-US"/>
        </a:p>
      </dgm:t>
    </dgm:pt>
    <dgm:pt modelId="{8B3D24B0-7565-40A7-98C9-3E1BF746D5E9}" type="pres">
      <dgm:prSet presAssocID="{020D4FE3-4DEE-4049-BC7D-9071E8A3E619}" presName="root" presStyleCnt="0">
        <dgm:presLayoutVars>
          <dgm:dir/>
          <dgm:resizeHandles val="exact"/>
        </dgm:presLayoutVars>
      </dgm:prSet>
      <dgm:spPr/>
    </dgm:pt>
    <dgm:pt modelId="{6CBF356E-5900-4396-A2B7-27DA595CB160}" type="pres">
      <dgm:prSet presAssocID="{AA9C554A-5B88-4C9A-873D-F35C4758B0DF}" presName="compNode" presStyleCnt="0"/>
      <dgm:spPr/>
    </dgm:pt>
    <dgm:pt modelId="{1B9F1535-FE56-40A7-ACCD-A5F05B7E77C2}" type="pres">
      <dgm:prSet presAssocID="{AA9C554A-5B88-4C9A-873D-F35C4758B0DF}" presName="bgRect" presStyleLbl="bgShp" presStyleIdx="0" presStyleCnt="4"/>
      <dgm:spPr/>
    </dgm:pt>
    <dgm:pt modelId="{F8D11C30-FBC8-422C-B5DE-29721912907A}" type="pres">
      <dgm:prSet presAssocID="{AA9C554A-5B88-4C9A-873D-F35C4758B0D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33FA52B9-9B9C-4A93-A8FE-AE39331358A2}" type="pres">
      <dgm:prSet presAssocID="{AA9C554A-5B88-4C9A-873D-F35C4758B0DF}" presName="spaceRect" presStyleCnt="0"/>
      <dgm:spPr/>
    </dgm:pt>
    <dgm:pt modelId="{D113C41E-07FB-4857-AD29-3160CAD71733}" type="pres">
      <dgm:prSet presAssocID="{AA9C554A-5B88-4C9A-873D-F35C4758B0DF}" presName="parTx" presStyleLbl="revTx" presStyleIdx="0" presStyleCnt="4">
        <dgm:presLayoutVars>
          <dgm:chMax val="0"/>
          <dgm:chPref val="0"/>
        </dgm:presLayoutVars>
      </dgm:prSet>
      <dgm:spPr/>
    </dgm:pt>
    <dgm:pt modelId="{FCC23BC4-26A5-417C-B433-54F90511D4F6}" type="pres">
      <dgm:prSet presAssocID="{665D3DAB-C276-40F9-A28E-BB1156B59E00}" presName="sibTrans" presStyleCnt="0"/>
      <dgm:spPr/>
    </dgm:pt>
    <dgm:pt modelId="{A4BC0672-0507-4F35-A2C9-A4CAC6D4FF96}" type="pres">
      <dgm:prSet presAssocID="{364714DF-34A3-4B0B-8CA1-7E452DFE3C65}" presName="compNode" presStyleCnt="0"/>
      <dgm:spPr/>
    </dgm:pt>
    <dgm:pt modelId="{90B6FBE0-76DA-4FD9-B55B-ECF83C013A21}" type="pres">
      <dgm:prSet presAssocID="{364714DF-34A3-4B0B-8CA1-7E452DFE3C65}" presName="bgRect" presStyleLbl="bgShp" presStyleIdx="1" presStyleCnt="4"/>
      <dgm:spPr/>
    </dgm:pt>
    <dgm:pt modelId="{965DE7C6-F982-4AFB-B1C3-54295496C238}" type="pres">
      <dgm:prSet presAssocID="{364714DF-34A3-4B0B-8CA1-7E452DFE3C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8107DB0D-0FD3-47A4-984C-3E4ED0EAF169}" type="pres">
      <dgm:prSet presAssocID="{364714DF-34A3-4B0B-8CA1-7E452DFE3C65}" presName="spaceRect" presStyleCnt="0"/>
      <dgm:spPr/>
    </dgm:pt>
    <dgm:pt modelId="{88DA033D-134D-4F36-BFB3-FE5A3720E04E}" type="pres">
      <dgm:prSet presAssocID="{364714DF-34A3-4B0B-8CA1-7E452DFE3C65}" presName="parTx" presStyleLbl="revTx" presStyleIdx="1" presStyleCnt="4">
        <dgm:presLayoutVars>
          <dgm:chMax val="0"/>
          <dgm:chPref val="0"/>
        </dgm:presLayoutVars>
      </dgm:prSet>
      <dgm:spPr/>
    </dgm:pt>
    <dgm:pt modelId="{89EF532F-AED4-43C7-96E2-DE28A1669116}" type="pres">
      <dgm:prSet presAssocID="{70137FA1-7F20-4D61-88E0-A6FFCAE50E20}" presName="sibTrans" presStyleCnt="0"/>
      <dgm:spPr/>
    </dgm:pt>
    <dgm:pt modelId="{4D13ED6D-3F7A-483A-9A12-755A93AC5C4C}" type="pres">
      <dgm:prSet presAssocID="{AC09F324-E99A-4546-A9C0-61B93961B299}" presName="compNode" presStyleCnt="0"/>
      <dgm:spPr/>
    </dgm:pt>
    <dgm:pt modelId="{A89F5077-F744-4A59-B993-C27F3823A6F5}" type="pres">
      <dgm:prSet presAssocID="{AC09F324-E99A-4546-A9C0-61B93961B299}" presName="bgRect" presStyleLbl="bgShp" presStyleIdx="2" presStyleCnt="4"/>
      <dgm:spPr/>
    </dgm:pt>
    <dgm:pt modelId="{5866A848-F518-41A3-88A3-64FCEAD7EE4F}" type="pres">
      <dgm:prSet presAssocID="{AC09F324-E99A-4546-A9C0-61B93961B29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6FBDDEE2-DF20-4A6E-B0CE-EF7E77A314BA}" type="pres">
      <dgm:prSet presAssocID="{AC09F324-E99A-4546-A9C0-61B93961B299}" presName="spaceRect" presStyleCnt="0"/>
      <dgm:spPr/>
    </dgm:pt>
    <dgm:pt modelId="{B1E5981D-8EE0-485C-90FC-7B43912D1C4A}" type="pres">
      <dgm:prSet presAssocID="{AC09F324-E99A-4546-A9C0-61B93961B299}" presName="parTx" presStyleLbl="revTx" presStyleIdx="2" presStyleCnt="4">
        <dgm:presLayoutVars>
          <dgm:chMax val="0"/>
          <dgm:chPref val="0"/>
        </dgm:presLayoutVars>
      </dgm:prSet>
      <dgm:spPr/>
    </dgm:pt>
    <dgm:pt modelId="{33A8CA19-DE23-40DC-AA7B-D9686D26AEB0}" type="pres">
      <dgm:prSet presAssocID="{19CAE68A-7437-4A35-9506-DD1F4212A653}" presName="sibTrans" presStyleCnt="0"/>
      <dgm:spPr/>
    </dgm:pt>
    <dgm:pt modelId="{8372BEB2-BD42-42B8-AB2B-FCB5DE47A342}" type="pres">
      <dgm:prSet presAssocID="{DE768D51-B60F-403A-B80C-9ADEFCEC3AAD}" presName="compNode" presStyleCnt="0"/>
      <dgm:spPr/>
    </dgm:pt>
    <dgm:pt modelId="{40C9B0C8-8356-460D-97CE-66A7A02F28CA}" type="pres">
      <dgm:prSet presAssocID="{DE768D51-B60F-403A-B80C-9ADEFCEC3AAD}" presName="bgRect" presStyleLbl="bgShp" presStyleIdx="3" presStyleCnt="4"/>
      <dgm:spPr/>
    </dgm:pt>
    <dgm:pt modelId="{9EA99C80-63C6-455B-A686-A3F450F24A7F}" type="pres">
      <dgm:prSet presAssocID="{DE768D51-B60F-403A-B80C-9ADEFCEC3AA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ble"/>
        </a:ext>
      </dgm:extLst>
    </dgm:pt>
    <dgm:pt modelId="{64CC9475-83C5-4886-9073-5628EF9DDF6F}" type="pres">
      <dgm:prSet presAssocID="{DE768D51-B60F-403A-B80C-9ADEFCEC3AAD}" presName="spaceRect" presStyleCnt="0"/>
      <dgm:spPr/>
    </dgm:pt>
    <dgm:pt modelId="{48C08FC0-AA10-4DB5-B352-F3D8FF2300DD}" type="pres">
      <dgm:prSet presAssocID="{DE768D51-B60F-403A-B80C-9ADEFCEC3AAD}" presName="parTx" presStyleLbl="revTx" presStyleIdx="3" presStyleCnt="4">
        <dgm:presLayoutVars>
          <dgm:chMax val="0"/>
          <dgm:chPref val="0"/>
        </dgm:presLayoutVars>
      </dgm:prSet>
      <dgm:spPr/>
    </dgm:pt>
  </dgm:ptLst>
  <dgm:cxnLst>
    <dgm:cxn modelId="{B72EF722-30BD-4F78-A38D-FC262A0BDD81}" type="presOf" srcId="{364714DF-34A3-4B0B-8CA1-7E452DFE3C65}" destId="{88DA033D-134D-4F36-BFB3-FE5A3720E04E}" srcOrd="0" destOrd="0" presId="urn:microsoft.com/office/officeart/2018/2/layout/IconVerticalSolidList"/>
    <dgm:cxn modelId="{26C9A932-E200-4899-A7C2-549C1D146B61}" srcId="{020D4FE3-4DEE-4049-BC7D-9071E8A3E619}" destId="{364714DF-34A3-4B0B-8CA1-7E452DFE3C65}" srcOrd="1" destOrd="0" parTransId="{EE15BA57-FA57-4E97-B095-805E3AE96FB5}" sibTransId="{70137FA1-7F20-4D61-88E0-A6FFCAE50E20}"/>
    <dgm:cxn modelId="{1A520881-68A3-454A-9432-E4447379B426}" srcId="{020D4FE3-4DEE-4049-BC7D-9071E8A3E619}" destId="{AA9C554A-5B88-4C9A-873D-F35C4758B0DF}" srcOrd="0" destOrd="0" parTransId="{50F342CE-BFC4-49C8-879D-3A34FC3B80B6}" sibTransId="{665D3DAB-C276-40F9-A28E-BB1156B59E00}"/>
    <dgm:cxn modelId="{BEC08EE2-4900-448D-8BD5-6061175A3AE7}" type="presOf" srcId="{AA9C554A-5B88-4C9A-873D-F35C4758B0DF}" destId="{D113C41E-07FB-4857-AD29-3160CAD71733}" srcOrd="0" destOrd="0" presId="urn:microsoft.com/office/officeart/2018/2/layout/IconVerticalSolidList"/>
    <dgm:cxn modelId="{675FE8E6-466D-4309-AB9B-0832F2BC894F}" type="presOf" srcId="{DE768D51-B60F-403A-B80C-9ADEFCEC3AAD}" destId="{48C08FC0-AA10-4DB5-B352-F3D8FF2300DD}" srcOrd="0" destOrd="0" presId="urn:microsoft.com/office/officeart/2018/2/layout/IconVerticalSolidList"/>
    <dgm:cxn modelId="{35D90FEC-380B-49D9-ACD6-596E010FD18E}" type="presOf" srcId="{AC09F324-E99A-4546-A9C0-61B93961B299}" destId="{B1E5981D-8EE0-485C-90FC-7B43912D1C4A}" srcOrd="0" destOrd="0" presId="urn:microsoft.com/office/officeart/2018/2/layout/IconVerticalSolidList"/>
    <dgm:cxn modelId="{A25C7FEC-0563-47C6-A434-2F554961DB8E}" srcId="{020D4FE3-4DEE-4049-BC7D-9071E8A3E619}" destId="{DE768D51-B60F-403A-B80C-9ADEFCEC3AAD}" srcOrd="3" destOrd="0" parTransId="{6353B128-287D-454A-8AD1-7BA78A803917}" sibTransId="{3F551EBC-E2F8-44E5-A984-7B57919D85F1}"/>
    <dgm:cxn modelId="{0482ADF2-2960-4EF2-866F-AC8004AA05DB}" type="presOf" srcId="{020D4FE3-4DEE-4049-BC7D-9071E8A3E619}" destId="{8B3D24B0-7565-40A7-98C9-3E1BF746D5E9}" srcOrd="0" destOrd="0" presId="urn:microsoft.com/office/officeart/2018/2/layout/IconVerticalSolidList"/>
    <dgm:cxn modelId="{8A44ECF2-0B3C-4EAC-8F5D-4C7908184EC6}" srcId="{020D4FE3-4DEE-4049-BC7D-9071E8A3E619}" destId="{AC09F324-E99A-4546-A9C0-61B93961B299}" srcOrd="2" destOrd="0" parTransId="{0FB03068-6F4D-470F-8AAF-3ABC65E34A57}" sibTransId="{19CAE68A-7437-4A35-9506-DD1F4212A653}"/>
    <dgm:cxn modelId="{A2E1AA91-A51F-41D2-B26D-A8E8880403E8}" type="presParOf" srcId="{8B3D24B0-7565-40A7-98C9-3E1BF746D5E9}" destId="{6CBF356E-5900-4396-A2B7-27DA595CB160}" srcOrd="0" destOrd="0" presId="urn:microsoft.com/office/officeart/2018/2/layout/IconVerticalSolidList"/>
    <dgm:cxn modelId="{B256047C-8581-485B-8AE0-79B06A933AFB}" type="presParOf" srcId="{6CBF356E-5900-4396-A2B7-27DA595CB160}" destId="{1B9F1535-FE56-40A7-ACCD-A5F05B7E77C2}" srcOrd="0" destOrd="0" presId="urn:microsoft.com/office/officeart/2018/2/layout/IconVerticalSolidList"/>
    <dgm:cxn modelId="{12C94806-71F6-4842-AC93-66A185116575}" type="presParOf" srcId="{6CBF356E-5900-4396-A2B7-27DA595CB160}" destId="{F8D11C30-FBC8-422C-B5DE-29721912907A}" srcOrd="1" destOrd="0" presId="urn:microsoft.com/office/officeart/2018/2/layout/IconVerticalSolidList"/>
    <dgm:cxn modelId="{171E4A3C-804B-4EA7-BA0D-7869829D0CD5}" type="presParOf" srcId="{6CBF356E-5900-4396-A2B7-27DA595CB160}" destId="{33FA52B9-9B9C-4A93-A8FE-AE39331358A2}" srcOrd="2" destOrd="0" presId="urn:microsoft.com/office/officeart/2018/2/layout/IconVerticalSolidList"/>
    <dgm:cxn modelId="{07CADAB4-BAEF-4F15-A4C2-4E2A33C237DE}" type="presParOf" srcId="{6CBF356E-5900-4396-A2B7-27DA595CB160}" destId="{D113C41E-07FB-4857-AD29-3160CAD71733}" srcOrd="3" destOrd="0" presId="urn:microsoft.com/office/officeart/2018/2/layout/IconVerticalSolidList"/>
    <dgm:cxn modelId="{291D532C-0D31-4F8E-B663-AD2FC801B5BC}" type="presParOf" srcId="{8B3D24B0-7565-40A7-98C9-3E1BF746D5E9}" destId="{FCC23BC4-26A5-417C-B433-54F90511D4F6}" srcOrd="1" destOrd="0" presId="urn:microsoft.com/office/officeart/2018/2/layout/IconVerticalSolidList"/>
    <dgm:cxn modelId="{AD0F780F-606D-4727-AF06-6C790239A87E}" type="presParOf" srcId="{8B3D24B0-7565-40A7-98C9-3E1BF746D5E9}" destId="{A4BC0672-0507-4F35-A2C9-A4CAC6D4FF96}" srcOrd="2" destOrd="0" presId="urn:microsoft.com/office/officeart/2018/2/layout/IconVerticalSolidList"/>
    <dgm:cxn modelId="{75FF77AE-2299-4D41-9D1B-0139172849DA}" type="presParOf" srcId="{A4BC0672-0507-4F35-A2C9-A4CAC6D4FF96}" destId="{90B6FBE0-76DA-4FD9-B55B-ECF83C013A21}" srcOrd="0" destOrd="0" presId="urn:microsoft.com/office/officeart/2018/2/layout/IconVerticalSolidList"/>
    <dgm:cxn modelId="{A60A139F-2154-4BA4-BEC3-4DEFFF23E571}" type="presParOf" srcId="{A4BC0672-0507-4F35-A2C9-A4CAC6D4FF96}" destId="{965DE7C6-F982-4AFB-B1C3-54295496C238}" srcOrd="1" destOrd="0" presId="urn:microsoft.com/office/officeart/2018/2/layout/IconVerticalSolidList"/>
    <dgm:cxn modelId="{3B52FE7C-8DD5-4AF6-ACF3-B1F5189886FB}" type="presParOf" srcId="{A4BC0672-0507-4F35-A2C9-A4CAC6D4FF96}" destId="{8107DB0D-0FD3-47A4-984C-3E4ED0EAF169}" srcOrd="2" destOrd="0" presId="urn:microsoft.com/office/officeart/2018/2/layout/IconVerticalSolidList"/>
    <dgm:cxn modelId="{F1357496-ECE9-4DAE-B4FA-082E820366B9}" type="presParOf" srcId="{A4BC0672-0507-4F35-A2C9-A4CAC6D4FF96}" destId="{88DA033D-134D-4F36-BFB3-FE5A3720E04E}" srcOrd="3" destOrd="0" presId="urn:microsoft.com/office/officeart/2018/2/layout/IconVerticalSolidList"/>
    <dgm:cxn modelId="{76EB0411-C73E-4CDF-98DC-711D5D795A23}" type="presParOf" srcId="{8B3D24B0-7565-40A7-98C9-3E1BF746D5E9}" destId="{89EF532F-AED4-43C7-96E2-DE28A1669116}" srcOrd="3" destOrd="0" presId="urn:microsoft.com/office/officeart/2018/2/layout/IconVerticalSolidList"/>
    <dgm:cxn modelId="{CD7D471E-CF43-4747-ACA9-E3F12A443827}" type="presParOf" srcId="{8B3D24B0-7565-40A7-98C9-3E1BF746D5E9}" destId="{4D13ED6D-3F7A-483A-9A12-755A93AC5C4C}" srcOrd="4" destOrd="0" presId="urn:microsoft.com/office/officeart/2018/2/layout/IconVerticalSolidList"/>
    <dgm:cxn modelId="{BD518119-B814-4FEB-8AE3-DEF264E51E45}" type="presParOf" srcId="{4D13ED6D-3F7A-483A-9A12-755A93AC5C4C}" destId="{A89F5077-F744-4A59-B993-C27F3823A6F5}" srcOrd="0" destOrd="0" presId="urn:microsoft.com/office/officeart/2018/2/layout/IconVerticalSolidList"/>
    <dgm:cxn modelId="{DD940582-6844-488D-8753-F6ADE352E86B}" type="presParOf" srcId="{4D13ED6D-3F7A-483A-9A12-755A93AC5C4C}" destId="{5866A848-F518-41A3-88A3-64FCEAD7EE4F}" srcOrd="1" destOrd="0" presId="urn:microsoft.com/office/officeart/2018/2/layout/IconVerticalSolidList"/>
    <dgm:cxn modelId="{A3EB6A0D-4386-429A-B742-9C29D13DD3C0}" type="presParOf" srcId="{4D13ED6D-3F7A-483A-9A12-755A93AC5C4C}" destId="{6FBDDEE2-DF20-4A6E-B0CE-EF7E77A314BA}" srcOrd="2" destOrd="0" presId="urn:microsoft.com/office/officeart/2018/2/layout/IconVerticalSolidList"/>
    <dgm:cxn modelId="{8CA02EE7-6E05-4D3C-915B-EE7A28CDC633}" type="presParOf" srcId="{4D13ED6D-3F7A-483A-9A12-755A93AC5C4C}" destId="{B1E5981D-8EE0-485C-90FC-7B43912D1C4A}" srcOrd="3" destOrd="0" presId="urn:microsoft.com/office/officeart/2018/2/layout/IconVerticalSolidList"/>
    <dgm:cxn modelId="{1FF74449-0C73-4BD7-A320-2894569521EE}" type="presParOf" srcId="{8B3D24B0-7565-40A7-98C9-3E1BF746D5E9}" destId="{33A8CA19-DE23-40DC-AA7B-D9686D26AEB0}" srcOrd="5" destOrd="0" presId="urn:microsoft.com/office/officeart/2018/2/layout/IconVerticalSolidList"/>
    <dgm:cxn modelId="{B4CF6B74-060A-4A21-9C1F-F3D1B58DBCE8}" type="presParOf" srcId="{8B3D24B0-7565-40A7-98C9-3E1BF746D5E9}" destId="{8372BEB2-BD42-42B8-AB2B-FCB5DE47A342}" srcOrd="6" destOrd="0" presId="urn:microsoft.com/office/officeart/2018/2/layout/IconVerticalSolidList"/>
    <dgm:cxn modelId="{E44073F2-7F0F-4D04-904B-DDF87A9E7CA1}" type="presParOf" srcId="{8372BEB2-BD42-42B8-AB2B-FCB5DE47A342}" destId="{40C9B0C8-8356-460D-97CE-66A7A02F28CA}" srcOrd="0" destOrd="0" presId="urn:microsoft.com/office/officeart/2018/2/layout/IconVerticalSolidList"/>
    <dgm:cxn modelId="{9ED915FA-0932-4676-945A-73F4F98BAD5C}" type="presParOf" srcId="{8372BEB2-BD42-42B8-AB2B-FCB5DE47A342}" destId="{9EA99C80-63C6-455B-A686-A3F450F24A7F}" srcOrd="1" destOrd="0" presId="urn:microsoft.com/office/officeart/2018/2/layout/IconVerticalSolidList"/>
    <dgm:cxn modelId="{B0DF07F7-A1B7-432D-9CCD-5FBBAE280489}" type="presParOf" srcId="{8372BEB2-BD42-42B8-AB2B-FCB5DE47A342}" destId="{64CC9475-83C5-4886-9073-5628EF9DDF6F}" srcOrd="2" destOrd="0" presId="urn:microsoft.com/office/officeart/2018/2/layout/IconVerticalSolidList"/>
    <dgm:cxn modelId="{40F73140-4B75-4CFF-B2B3-AF1884537069}" type="presParOf" srcId="{8372BEB2-BD42-42B8-AB2B-FCB5DE47A342}" destId="{48C08FC0-AA10-4DB5-B352-F3D8FF2300D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07619-E902-4539-B6D6-9A7F5BBD3E1C}">
      <dsp:nvSpPr>
        <dsp:cNvPr id="0" name=""/>
        <dsp:cNvSpPr/>
      </dsp:nvSpPr>
      <dsp:spPr>
        <a:xfrm>
          <a:off x="1143000" y="228594"/>
          <a:ext cx="1314140" cy="1314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7A9EEB-B841-4A5B-96EB-1FE48FEE09C1}">
      <dsp:nvSpPr>
        <dsp:cNvPr id="0" name=""/>
        <dsp:cNvSpPr/>
      </dsp:nvSpPr>
      <dsp:spPr>
        <a:xfrm>
          <a:off x="685814" y="2438398"/>
          <a:ext cx="4160231" cy="121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endParaRPr lang="en-US" sz="3600" kern="1200" dirty="0"/>
        </a:p>
      </dsp:txBody>
      <dsp:txXfrm>
        <a:off x="685814" y="2438398"/>
        <a:ext cx="4160231" cy="1213877"/>
      </dsp:txXfrm>
    </dsp:sp>
    <dsp:sp modelId="{071C7121-7BC9-4792-9AF3-1B56CA7610F9}">
      <dsp:nvSpPr>
        <dsp:cNvPr id="0" name=""/>
        <dsp:cNvSpPr/>
      </dsp:nvSpPr>
      <dsp:spPr>
        <a:xfrm>
          <a:off x="207673" y="3430882"/>
          <a:ext cx="3754687" cy="282041"/>
        </a:xfrm>
        <a:prstGeom prst="rect">
          <a:avLst/>
        </a:prstGeom>
        <a:noFill/>
        <a:ln>
          <a:noFill/>
        </a:ln>
        <a:effectLst/>
      </dsp:spPr>
      <dsp:style>
        <a:lnRef idx="0">
          <a:scrgbClr r="0" g="0" b="0"/>
        </a:lnRef>
        <a:fillRef idx="0">
          <a:scrgbClr r="0" g="0" b="0"/>
        </a:fillRef>
        <a:effectRef idx="0">
          <a:scrgbClr r="0" g="0" b="0"/>
        </a:effectRef>
        <a:fontRef idx="minor"/>
      </dsp:style>
    </dsp:sp>
    <dsp:sp modelId="{6FFFAFEC-BD87-45C4-8832-6810F6C2DF68}">
      <dsp:nvSpPr>
        <dsp:cNvPr id="0" name=""/>
        <dsp:cNvSpPr/>
      </dsp:nvSpPr>
      <dsp:spPr>
        <a:xfrm>
          <a:off x="1143003" y="2750219"/>
          <a:ext cx="1314140" cy="1314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67B52-FB06-46BF-AABB-BAFEF444642F}">
      <dsp:nvSpPr>
        <dsp:cNvPr id="0" name=""/>
        <dsp:cNvSpPr/>
      </dsp:nvSpPr>
      <dsp:spPr>
        <a:xfrm>
          <a:off x="609594" y="4558071"/>
          <a:ext cx="3754687" cy="56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 </a:t>
          </a:r>
        </a:p>
      </dsp:txBody>
      <dsp:txXfrm>
        <a:off x="609594" y="4558071"/>
        <a:ext cx="3754687" cy="563203"/>
      </dsp:txXfrm>
    </dsp:sp>
    <dsp:sp modelId="{0F70D168-4EB4-475E-8ABC-8CFDA1F4B3DF}">
      <dsp:nvSpPr>
        <dsp:cNvPr id="0" name=""/>
        <dsp:cNvSpPr/>
      </dsp:nvSpPr>
      <dsp:spPr>
        <a:xfrm>
          <a:off x="4822203" y="3430882"/>
          <a:ext cx="7364894" cy="28204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E7D3C-ED47-4A6C-B87C-D05EA15F6377}">
      <dsp:nvSpPr>
        <dsp:cNvPr id="0" name=""/>
        <dsp:cNvSpPr/>
      </dsp:nvSpPr>
      <dsp:spPr>
        <a:xfrm>
          <a:off x="165011" y="554949"/>
          <a:ext cx="1570380" cy="15703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48DC4F-03E2-4E59-8458-A3140102FE82}">
      <dsp:nvSpPr>
        <dsp:cNvPr id="0" name=""/>
        <dsp:cNvSpPr/>
      </dsp:nvSpPr>
      <dsp:spPr>
        <a:xfrm>
          <a:off x="494791" y="884728"/>
          <a:ext cx="910820" cy="9108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06D96-37E6-4B8E-B3FC-EFB10510739F}">
      <dsp:nvSpPr>
        <dsp:cNvPr id="0" name=""/>
        <dsp:cNvSpPr/>
      </dsp:nvSpPr>
      <dsp:spPr>
        <a:xfrm>
          <a:off x="1904995" y="533403"/>
          <a:ext cx="3701610" cy="157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They also provide strategic, tactical, and operational management with information necessary for policy development and decision-making in business and operations, among other responsibilities.</a:t>
          </a:r>
        </a:p>
      </dsp:txBody>
      <dsp:txXfrm>
        <a:off x="1904995" y="533403"/>
        <a:ext cx="3701610" cy="1570380"/>
      </dsp:txXfrm>
    </dsp:sp>
    <dsp:sp modelId="{15A2BAF5-F15A-473C-AA56-EEC9EECE6F41}">
      <dsp:nvSpPr>
        <dsp:cNvPr id="0" name=""/>
        <dsp:cNvSpPr/>
      </dsp:nvSpPr>
      <dsp:spPr>
        <a:xfrm>
          <a:off x="6019800" y="554949"/>
          <a:ext cx="1570380" cy="15703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1B9E4A-BB10-49EB-81B8-322A4D47560C}">
      <dsp:nvSpPr>
        <dsp:cNvPr id="0" name=""/>
        <dsp:cNvSpPr/>
      </dsp:nvSpPr>
      <dsp:spPr>
        <a:xfrm>
          <a:off x="6400799" y="884728"/>
          <a:ext cx="910820" cy="9108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3D3A8-EB87-4A4E-9E65-796136DC91A6}">
      <dsp:nvSpPr>
        <dsp:cNvPr id="0" name=""/>
        <dsp:cNvSpPr/>
      </dsp:nvSpPr>
      <dsp:spPr>
        <a:xfrm>
          <a:off x="7924790" y="533403"/>
          <a:ext cx="3701610" cy="157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The government generates income from various sources, which can be generally categorized into two main types: tax revenues and non-tax revenues. </a:t>
          </a:r>
        </a:p>
      </dsp:txBody>
      <dsp:txXfrm>
        <a:off x="7924790" y="533403"/>
        <a:ext cx="3701610" cy="1570380"/>
      </dsp:txXfrm>
    </dsp:sp>
    <dsp:sp modelId="{0FFDB1A8-3837-47FF-9802-3A6DD63C63BC}">
      <dsp:nvSpPr>
        <dsp:cNvPr id="0" name=""/>
        <dsp:cNvSpPr/>
      </dsp:nvSpPr>
      <dsp:spPr>
        <a:xfrm>
          <a:off x="165011" y="2666998"/>
          <a:ext cx="1570380" cy="15703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21033C-FA7D-482D-930B-FB646FBA24DF}">
      <dsp:nvSpPr>
        <dsp:cNvPr id="0" name=""/>
        <dsp:cNvSpPr/>
      </dsp:nvSpPr>
      <dsp:spPr>
        <a:xfrm>
          <a:off x="494791" y="2971799"/>
          <a:ext cx="910820" cy="9108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9736E8-54FE-4B59-BB6A-DDEAB719E212}">
      <dsp:nvSpPr>
        <dsp:cNvPr id="0" name=""/>
        <dsp:cNvSpPr/>
      </dsp:nvSpPr>
      <dsp:spPr>
        <a:xfrm>
          <a:off x="1904995" y="2666998"/>
          <a:ext cx="3701610" cy="157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A significant portion of non-tax revenue is derived from fees and charges imposed by Ministries, Departments, and Agencies (MDAs), as well as dividends, interest, and profits from oil, along with surface rentals from oil. </a:t>
          </a:r>
        </a:p>
      </dsp:txBody>
      <dsp:txXfrm>
        <a:off x="1904995" y="2666998"/>
        <a:ext cx="3701610" cy="1570380"/>
      </dsp:txXfrm>
    </dsp:sp>
    <dsp:sp modelId="{BEB7E11B-65CF-44AF-991D-851EB5C69AC7}">
      <dsp:nvSpPr>
        <dsp:cNvPr id="0" name=""/>
        <dsp:cNvSpPr/>
      </dsp:nvSpPr>
      <dsp:spPr>
        <a:xfrm>
          <a:off x="6095995" y="2590803"/>
          <a:ext cx="1570380" cy="15703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E9CDD-E6E7-473C-BFBA-344ED6FE75B6}">
      <dsp:nvSpPr>
        <dsp:cNvPr id="0" name=""/>
        <dsp:cNvSpPr/>
      </dsp:nvSpPr>
      <dsp:spPr>
        <a:xfrm>
          <a:off x="6404379" y="2895599"/>
          <a:ext cx="910820" cy="9108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B1831-6B23-44B2-9B05-2C5D273667F0}">
      <dsp:nvSpPr>
        <dsp:cNvPr id="0" name=""/>
        <dsp:cNvSpPr/>
      </dsp:nvSpPr>
      <dsp:spPr>
        <a:xfrm>
          <a:off x="7924790" y="2666998"/>
          <a:ext cx="3701610" cy="157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In Ghana, property rates are managed by local authorities (Metropolitan, Municipal &amp; District Assemblies (MMDAs)), and the revenue collected from these rates does not contribute to the central government's income.</a:t>
          </a:r>
        </a:p>
      </dsp:txBody>
      <dsp:txXfrm>
        <a:off x="7924790" y="2666998"/>
        <a:ext cx="3701610" cy="1570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F4B3E-696D-41E2-BD29-7699E43A97A0}">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DC5727-E8C6-42F1-9D81-E51B36AD4093}">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94DCB7-CAEE-4BFE-8260-EEFF6D69EA3E}">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The impact of tax administration on revenue generation is significant. </a:t>
          </a:r>
        </a:p>
      </dsp:txBody>
      <dsp:txXfrm>
        <a:off x="1948202" y="368029"/>
        <a:ext cx="3233964" cy="1371985"/>
      </dsp:txXfrm>
    </dsp:sp>
    <dsp:sp modelId="{6668BC5A-7F1C-491A-BC9B-D398BB3F77BE}">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DADEA9-289D-425D-A303-0442C9EE6C3C}">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46B796-3A87-460A-9EC8-3022C7606109}">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Inefficient tax administration can result in lower tax revenues, reduced economic growth, and increased social inequality (Salawu, 2023) </a:t>
          </a:r>
        </a:p>
      </dsp:txBody>
      <dsp:txXfrm>
        <a:off x="7411643" y="368029"/>
        <a:ext cx="3233964" cy="1371985"/>
      </dsp:txXfrm>
    </dsp:sp>
    <dsp:sp modelId="{959B2214-AD91-44F5-BBAB-2494173C5C3B}">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9093B-13C1-4FAA-AE14-21AD710D0259}">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9A8A8A-D63A-4CF5-8FAD-F6A0B374754B}">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Tax administration is crucial for promoting economic growth and creating jobs. </a:t>
          </a:r>
        </a:p>
      </dsp:txBody>
      <dsp:txXfrm>
        <a:off x="1948202" y="2452790"/>
        <a:ext cx="3233964" cy="1371985"/>
      </dsp:txXfrm>
    </dsp:sp>
    <dsp:sp modelId="{4E7A1987-3B98-478B-9F83-B62392F97E4D}">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20D73A-AE93-4068-9CF0-C6135689271B}">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C9EDB8-1223-4793-B96F-31F38B2FC352}">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Effective, transparent, and equitable tax systems facilitate business development, promote formalization, and generate funds for public investment. </a:t>
          </a:r>
        </a:p>
      </dsp:txBody>
      <dsp:txXfrm>
        <a:off x="7411643" y="2452790"/>
        <a:ext cx="3233964" cy="1371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A0B23-5C01-41DA-9021-2B1FA46B7FBD}">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7309FD-0A63-4877-AE63-DBC95056C3A9}">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49582F-0E56-4D65-B03D-5A6565F46F12}">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The digital age, also known as the Information Age or Computer Age, is the current period characterized by the widespread use of digital information and communication technologies, primarily the internet.</a:t>
          </a:r>
        </a:p>
      </dsp:txBody>
      <dsp:txXfrm>
        <a:off x="1058686" y="1808"/>
        <a:ext cx="9456913" cy="916611"/>
      </dsp:txXfrm>
    </dsp:sp>
    <dsp:sp modelId="{D2BCCB4A-3C78-433D-A79B-8938C57DF12A}">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C80A0F-A559-400C-B8C2-E89B7BB365F0}">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C08367-1F13-4537-85DD-1B40E99E3DB5}">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Estonia, for instance, implemented its e-Tax system in 2000, allowing citizens to file taxes online in just five minutes. </a:t>
          </a:r>
        </a:p>
      </dsp:txBody>
      <dsp:txXfrm>
        <a:off x="1058686" y="1147573"/>
        <a:ext cx="9456913" cy="916611"/>
      </dsp:txXfrm>
    </dsp:sp>
    <dsp:sp modelId="{7367CB37-D4CC-4A2B-A6D3-020EB40A0E3C}">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02DFBA-D961-4593-9979-51AA46C95D41}">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2F368B-71B6-4ACA-9B87-FA8FD05B2A46}">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This system has contributed to Estonia’s impressive 99% compliance rate for income tax returns. </a:t>
          </a:r>
        </a:p>
      </dsp:txBody>
      <dsp:txXfrm>
        <a:off x="1058686" y="2293338"/>
        <a:ext cx="9456913" cy="916611"/>
      </dsp:txXfrm>
    </dsp:sp>
    <dsp:sp modelId="{7743DA6E-0BC4-4EE9-9A3B-AE2841CC637D}">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7F0B1-BD9A-49B8-85DC-A252BFC25D49}">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AA8059-A78C-4517-94A6-F696724210A9}">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Singapore’s Inland Revenue Authority of Singapore (IRAS) digital services have similarly revolutionised tax administration, with 100% of individual income tax returns filed electronically in 2020.</a:t>
          </a:r>
        </a:p>
      </dsp:txBody>
      <dsp:txXfrm>
        <a:off x="1058686" y="3439103"/>
        <a:ext cx="9456913" cy="916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5F87A-4DDA-40FC-AD36-E1412B4DECB4}">
      <dsp:nvSpPr>
        <dsp:cNvPr id="0" name=""/>
        <dsp:cNvSpPr/>
      </dsp:nvSpPr>
      <dsp:spPr>
        <a:xfrm>
          <a:off x="0" y="3934"/>
          <a:ext cx="10515600" cy="8372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A77C0C-E0B4-47CB-B35D-DE1068F8F73F}">
      <dsp:nvSpPr>
        <dsp:cNvPr id="0" name=""/>
        <dsp:cNvSpPr/>
      </dsp:nvSpPr>
      <dsp:spPr>
        <a:xfrm>
          <a:off x="253261" y="192310"/>
          <a:ext cx="460924" cy="4604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627809-3632-435E-9267-04DF5A1C4FF6}">
      <dsp:nvSpPr>
        <dsp:cNvPr id="0" name=""/>
        <dsp:cNvSpPr/>
      </dsp:nvSpPr>
      <dsp:spPr>
        <a:xfrm>
          <a:off x="967447" y="3934"/>
          <a:ext cx="9504446"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The accounting profession plays a vital role in the operation of tax systems. </a:t>
          </a:r>
        </a:p>
      </dsp:txBody>
      <dsp:txXfrm>
        <a:off x="967447" y="3934"/>
        <a:ext cx="9504446" cy="915716"/>
      </dsp:txXfrm>
    </dsp:sp>
    <dsp:sp modelId="{3A75F200-23EC-4F3F-9397-BA37A2939895}">
      <dsp:nvSpPr>
        <dsp:cNvPr id="0" name=""/>
        <dsp:cNvSpPr/>
      </dsp:nvSpPr>
      <dsp:spPr>
        <a:xfrm>
          <a:off x="0" y="1148580"/>
          <a:ext cx="10515600" cy="8372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DABA0-FC75-425D-9B16-1493CECE0557}">
      <dsp:nvSpPr>
        <dsp:cNvPr id="0" name=""/>
        <dsp:cNvSpPr/>
      </dsp:nvSpPr>
      <dsp:spPr>
        <a:xfrm>
          <a:off x="253261" y="1336956"/>
          <a:ext cx="460924" cy="4604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812480-E186-4BB4-8313-8276A53B72F6}">
      <dsp:nvSpPr>
        <dsp:cNvPr id="0" name=""/>
        <dsp:cNvSpPr/>
      </dsp:nvSpPr>
      <dsp:spPr>
        <a:xfrm>
          <a:off x="967447" y="1148580"/>
          <a:ext cx="9504446"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It is guided by a worldwide set of ethical standards and a commitment to professional integrity, which stem from its education, standards, and practices, and is under rigorous public scrutiny. </a:t>
          </a:r>
        </a:p>
      </dsp:txBody>
      <dsp:txXfrm>
        <a:off x="967447" y="1148580"/>
        <a:ext cx="9504446" cy="915716"/>
      </dsp:txXfrm>
    </dsp:sp>
    <dsp:sp modelId="{DFCD25D1-4B37-4D76-83EA-A99AA70F72DF}">
      <dsp:nvSpPr>
        <dsp:cNvPr id="0" name=""/>
        <dsp:cNvSpPr/>
      </dsp:nvSpPr>
      <dsp:spPr>
        <a:xfrm>
          <a:off x="0" y="2293226"/>
          <a:ext cx="10515600" cy="8372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84171-F621-41C5-8E0F-D11A16503813}">
      <dsp:nvSpPr>
        <dsp:cNvPr id="0" name=""/>
        <dsp:cNvSpPr/>
      </dsp:nvSpPr>
      <dsp:spPr>
        <a:xfrm>
          <a:off x="253261" y="2481602"/>
          <a:ext cx="460924" cy="4604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96B6C6-34C9-47DE-A91E-84A729BD23C8}">
      <dsp:nvSpPr>
        <dsp:cNvPr id="0" name=""/>
        <dsp:cNvSpPr/>
      </dsp:nvSpPr>
      <dsp:spPr>
        <a:xfrm>
          <a:off x="967447" y="2293226"/>
          <a:ext cx="9504446"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Professional Accountants possess unmatched technical knowledge that includes both tax law and accounting matters, which are often closely linked. </a:t>
          </a:r>
        </a:p>
      </dsp:txBody>
      <dsp:txXfrm>
        <a:off x="967447" y="2293226"/>
        <a:ext cx="9504446" cy="915716"/>
      </dsp:txXfrm>
    </dsp:sp>
    <dsp:sp modelId="{E4D6835A-F228-4D6B-9FAC-709DCD4F9490}">
      <dsp:nvSpPr>
        <dsp:cNvPr id="0" name=""/>
        <dsp:cNvSpPr/>
      </dsp:nvSpPr>
      <dsp:spPr>
        <a:xfrm>
          <a:off x="0" y="3437872"/>
          <a:ext cx="10515600" cy="83722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509829-3847-40E6-93B6-BD53861FEB31}">
      <dsp:nvSpPr>
        <dsp:cNvPr id="0" name=""/>
        <dsp:cNvSpPr/>
      </dsp:nvSpPr>
      <dsp:spPr>
        <a:xfrm>
          <a:off x="253261" y="3626248"/>
          <a:ext cx="460924" cy="4604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9B5D20-E4B5-4CB4-A3A2-9EA244675AA8}">
      <dsp:nvSpPr>
        <dsp:cNvPr id="0" name=""/>
        <dsp:cNvSpPr/>
      </dsp:nvSpPr>
      <dsp:spPr>
        <a:xfrm>
          <a:off x="967447" y="3437872"/>
          <a:ext cx="9504446"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They are essential in helping taxpayers navigate the growing complexity of tax regulations and in fostering trust between taxpayers and tax authorities.</a:t>
          </a:r>
        </a:p>
      </dsp:txBody>
      <dsp:txXfrm>
        <a:off x="967447" y="3437872"/>
        <a:ext cx="9504446" cy="9157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5F87A-4DDA-40FC-AD36-E1412B4DECB4}">
      <dsp:nvSpPr>
        <dsp:cNvPr id="0" name=""/>
        <dsp:cNvSpPr/>
      </dsp:nvSpPr>
      <dsp:spPr>
        <a:xfrm>
          <a:off x="-30206" y="40604"/>
          <a:ext cx="10515600" cy="12017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A77C0C-E0B4-47CB-B35D-DE1068F8F73F}">
      <dsp:nvSpPr>
        <dsp:cNvPr id="0" name=""/>
        <dsp:cNvSpPr/>
      </dsp:nvSpPr>
      <dsp:spPr>
        <a:xfrm>
          <a:off x="297171" y="343869"/>
          <a:ext cx="596395" cy="595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627809-3632-435E-9267-04DF5A1C4FF6}">
      <dsp:nvSpPr>
        <dsp:cNvPr id="0" name=""/>
        <dsp:cNvSpPr/>
      </dsp:nvSpPr>
      <dsp:spPr>
        <a:xfrm>
          <a:off x="1220943" y="100365"/>
          <a:ext cx="9225275" cy="1149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95" tIns="121695" rIns="121695" bIns="121695"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 report from 2007 by the Forum on Tax Administration, which includes Tax Commissioners from 45 nations, recognized the important role that intermediaries like professional accountants have in maintaining the effective operation of tax systems. </a:t>
          </a:r>
        </a:p>
      </dsp:txBody>
      <dsp:txXfrm>
        <a:off x="1220943" y="100365"/>
        <a:ext cx="9225275" cy="1149877"/>
      </dsp:txXfrm>
    </dsp:sp>
    <dsp:sp modelId="{3A75F200-23EC-4F3F-9397-BA37A2939895}">
      <dsp:nvSpPr>
        <dsp:cNvPr id="0" name=""/>
        <dsp:cNvSpPr/>
      </dsp:nvSpPr>
      <dsp:spPr>
        <a:xfrm>
          <a:off x="-30206" y="1537713"/>
          <a:ext cx="10515600" cy="108223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DABA0-FC75-425D-9B16-1493CECE0557}">
      <dsp:nvSpPr>
        <dsp:cNvPr id="0" name=""/>
        <dsp:cNvSpPr/>
      </dsp:nvSpPr>
      <dsp:spPr>
        <a:xfrm>
          <a:off x="297171" y="1781216"/>
          <a:ext cx="596395" cy="595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812480-E186-4BB4-8313-8276A53B72F6}">
      <dsp:nvSpPr>
        <dsp:cNvPr id="0" name=""/>
        <dsp:cNvSpPr/>
      </dsp:nvSpPr>
      <dsp:spPr>
        <a:xfrm>
          <a:off x="1220943" y="1537713"/>
          <a:ext cx="9225275" cy="1149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95" tIns="121695" rIns="121695" bIns="12169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Revenue authorities must address the risks associated with aggressive tax planning to ensure they collect the taxes owed under their systems. </a:t>
          </a:r>
        </a:p>
      </dsp:txBody>
      <dsp:txXfrm>
        <a:off x="1220943" y="1537713"/>
        <a:ext cx="9225275" cy="1149877"/>
      </dsp:txXfrm>
    </dsp:sp>
    <dsp:sp modelId="{DFCD25D1-4B37-4D76-83EA-A99AA70F72DF}">
      <dsp:nvSpPr>
        <dsp:cNvPr id="0" name=""/>
        <dsp:cNvSpPr/>
      </dsp:nvSpPr>
      <dsp:spPr>
        <a:xfrm>
          <a:off x="-30206" y="2975060"/>
          <a:ext cx="10515600" cy="108223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84171-F621-41C5-8E0F-D11A16503813}">
      <dsp:nvSpPr>
        <dsp:cNvPr id="0" name=""/>
        <dsp:cNvSpPr/>
      </dsp:nvSpPr>
      <dsp:spPr>
        <a:xfrm>
          <a:off x="297171" y="3218564"/>
          <a:ext cx="596395" cy="5952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96B6C6-34C9-47DE-A91E-84A729BD23C8}">
      <dsp:nvSpPr>
        <dsp:cNvPr id="0" name=""/>
        <dsp:cNvSpPr/>
      </dsp:nvSpPr>
      <dsp:spPr>
        <a:xfrm>
          <a:off x="1121356" y="2975060"/>
          <a:ext cx="9424449" cy="1149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95" tIns="121695" rIns="121695" bIns="121695"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This type of tax planning often involves tax experts from accounting firms, law firms, tax advisory firms, financial institutions, or the tax departments of large corporations (OECD, 2008).</a:t>
          </a:r>
        </a:p>
      </dsp:txBody>
      <dsp:txXfrm>
        <a:off x="1121356" y="2975060"/>
        <a:ext cx="9424449" cy="11498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F1535-FE56-40A7-ACCD-A5F05B7E77C2}">
      <dsp:nvSpPr>
        <dsp:cNvPr id="0" name=""/>
        <dsp:cNvSpPr/>
      </dsp:nvSpPr>
      <dsp:spPr>
        <a:xfrm>
          <a:off x="0" y="3860"/>
          <a:ext cx="10515600" cy="84558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D11C30-FBC8-422C-B5DE-29721912907A}">
      <dsp:nvSpPr>
        <dsp:cNvPr id="0" name=""/>
        <dsp:cNvSpPr/>
      </dsp:nvSpPr>
      <dsp:spPr>
        <a:xfrm>
          <a:off x="255788" y="194116"/>
          <a:ext cx="465525" cy="4650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13C41E-07FB-4857-AD29-3160CAD71733}">
      <dsp:nvSpPr>
        <dsp:cNvPr id="0" name=""/>
        <dsp:cNvSpPr/>
      </dsp:nvSpPr>
      <dsp:spPr>
        <a:xfrm>
          <a:off x="977102" y="3860"/>
          <a:ext cx="9508901" cy="898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84" tIns="95084" rIns="95084" bIns="95084" numCol="1" spcCol="1270" anchor="ctr"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Professional Accountants, as tax intermediaries, serve as important advisers in all tax systems, assisting taxpayers in navigating and fulfilling their tax responsibilities in a world that is becoming more complicated, owing to the digital age we are in. </a:t>
          </a:r>
        </a:p>
      </dsp:txBody>
      <dsp:txXfrm>
        <a:off x="977102" y="3860"/>
        <a:ext cx="9508901" cy="898431"/>
      </dsp:txXfrm>
    </dsp:sp>
    <dsp:sp modelId="{90B6FBE0-76DA-4FD9-B55B-ECF83C013A21}">
      <dsp:nvSpPr>
        <dsp:cNvPr id="0" name=""/>
        <dsp:cNvSpPr/>
      </dsp:nvSpPr>
      <dsp:spPr>
        <a:xfrm>
          <a:off x="0" y="1126899"/>
          <a:ext cx="10515600" cy="84558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5DE7C6-F982-4AFB-B1C3-54295496C238}">
      <dsp:nvSpPr>
        <dsp:cNvPr id="0" name=""/>
        <dsp:cNvSpPr/>
      </dsp:nvSpPr>
      <dsp:spPr>
        <a:xfrm>
          <a:off x="255788" y="1317155"/>
          <a:ext cx="465525" cy="4650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DA033D-134D-4F36-BFB3-FE5A3720E04E}">
      <dsp:nvSpPr>
        <dsp:cNvPr id="0" name=""/>
        <dsp:cNvSpPr/>
      </dsp:nvSpPr>
      <dsp:spPr>
        <a:xfrm>
          <a:off x="977102" y="1126899"/>
          <a:ext cx="9508901" cy="898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84" tIns="95084" rIns="95084" bIns="95084" numCol="1" spcCol="1270" anchor="ctr"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However, some of these intermediaries also engage in creating and advocating for aggressive tax planning strategies, which can adversely affect tax systems (OECD, 2008). </a:t>
          </a:r>
        </a:p>
      </dsp:txBody>
      <dsp:txXfrm>
        <a:off x="977102" y="1126899"/>
        <a:ext cx="9508901" cy="898431"/>
      </dsp:txXfrm>
    </dsp:sp>
    <dsp:sp modelId="{A89F5077-F744-4A59-B993-C27F3823A6F5}">
      <dsp:nvSpPr>
        <dsp:cNvPr id="0" name=""/>
        <dsp:cNvSpPr/>
      </dsp:nvSpPr>
      <dsp:spPr>
        <a:xfrm>
          <a:off x="0" y="2249939"/>
          <a:ext cx="10515600" cy="84558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66A848-F518-41A3-88A3-64FCEAD7EE4F}">
      <dsp:nvSpPr>
        <dsp:cNvPr id="0" name=""/>
        <dsp:cNvSpPr/>
      </dsp:nvSpPr>
      <dsp:spPr>
        <a:xfrm>
          <a:off x="255788" y="2440195"/>
          <a:ext cx="465525" cy="4650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E5981D-8EE0-485C-90FC-7B43912D1C4A}">
      <dsp:nvSpPr>
        <dsp:cNvPr id="0" name=""/>
        <dsp:cNvSpPr/>
      </dsp:nvSpPr>
      <dsp:spPr>
        <a:xfrm>
          <a:off x="977102" y="2249939"/>
          <a:ext cx="9508901" cy="898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84" tIns="95084" rIns="95084" bIns="95084"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The Accountant serves as a vital source of consistency and stability within their economies, playing a crucial role in the operation of efficient and effective tax systems. </a:t>
          </a:r>
        </a:p>
      </dsp:txBody>
      <dsp:txXfrm>
        <a:off x="977102" y="2249939"/>
        <a:ext cx="9508901" cy="898431"/>
      </dsp:txXfrm>
    </dsp:sp>
    <dsp:sp modelId="{40C9B0C8-8356-460D-97CE-66A7A02F28CA}">
      <dsp:nvSpPr>
        <dsp:cNvPr id="0" name=""/>
        <dsp:cNvSpPr/>
      </dsp:nvSpPr>
      <dsp:spPr>
        <a:xfrm>
          <a:off x="0" y="3372979"/>
          <a:ext cx="10515600" cy="84558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99C80-63C6-455B-A686-A3F450F24A7F}">
      <dsp:nvSpPr>
        <dsp:cNvPr id="0" name=""/>
        <dsp:cNvSpPr/>
      </dsp:nvSpPr>
      <dsp:spPr>
        <a:xfrm>
          <a:off x="255788" y="3563235"/>
          <a:ext cx="465525" cy="4650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C08FC0-AA10-4DB5-B352-F3D8FF2300DD}">
      <dsp:nvSpPr>
        <dsp:cNvPr id="0" name=""/>
        <dsp:cNvSpPr/>
      </dsp:nvSpPr>
      <dsp:spPr>
        <a:xfrm>
          <a:off x="977102" y="3372979"/>
          <a:ext cx="9508901" cy="898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84" tIns="95084" rIns="95084" bIns="95084" numCol="1" spcCol="1270" anchor="ctr"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They assist employers and clients in comprehending their financial and regulatory responsibilities regarding taxation by the Ghana Revenue Authority (GRA) and guide how to adhere to these obligations (Guthrie, 2024).</a:t>
          </a:r>
        </a:p>
      </dsp:txBody>
      <dsp:txXfrm>
        <a:off x="977102" y="3372979"/>
        <a:ext cx="9508901" cy="89843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CA9E28-13EF-4156-9900-D99949FDF3FF}"/>
              </a:ext>
            </a:extLst>
          </p:cNvPr>
          <p:cNvSpPr>
            <a:spLocks noGrp="1"/>
          </p:cNvSpPr>
          <p:nvPr>
            <p:ph type="hdr" sz="quarter"/>
          </p:nvPr>
        </p:nvSpPr>
        <p:spPr>
          <a:xfrm>
            <a:off x="0" y="0"/>
            <a:ext cx="3038604" cy="465266"/>
          </a:xfrm>
          <a:prstGeom prst="rect">
            <a:avLst/>
          </a:prstGeom>
        </p:spPr>
        <p:txBody>
          <a:bodyPr vert="horz" lIns="91870" tIns="45935" rIns="91870" bIns="45935" rtlCol="0"/>
          <a:lstStyle>
            <a:lvl1pPr algn="l" eaLnBrk="0" hangingPunct="0">
              <a:defRPr sz="1200"/>
            </a:lvl1pPr>
          </a:lstStyle>
          <a:p>
            <a:pPr>
              <a:defRPr/>
            </a:pPr>
            <a:endParaRPr lang="en-GB"/>
          </a:p>
        </p:txBody>
      </p:sp>
      <p:sp>
        <p:nvSpPr>
          <p:cNvPr id="3" name="Date Placeholder 2">
            <a:extLst>
              <a:ext uri="{FF2B5EF4-FFF2-40B4-BE49-F238E27FC236}">
                <a16:creationId xmlns:a16="http://schemas.microsoft.com/office/drawing/2014/main" id="{5664632E-A8EF-41CE-83DD-14399C918A63}"/>
              </a:ext>
            </a:extLst>
          </p:cNvPr>
          <p:cNvSpPr>
            <a:spLocks noGrp="1"/>
          </p:cNvSpPr>
          <p:nvPr>
            <p:ph type="dt" sz="quarter" idx="1"/>
          </p:nvPr>
        </p:nvSpPr>
        <p:spPr>
          <a:xfrm>
            <a:off x="3970160" y="0"/>
            <a:ext cx="3038604" cy="465266"/>
          </a:xfrm>
          <a:prstGeom prst="rect">
            <a:avLst/>
          </a:prstGeom>
        </p:spPr>
        <p:txBody>
          <a:bodyPr vert="horz" lIns="91870" tIns="45935" rIns="91870" bIns="45935" rtlCol="0"/>
          <a:lstStyle>
            <a:lvl1pPr algn="r" eaLnBrk="0" hangingPunct="0">
              <a:defRPr sz="1200"/>
            </a:lvl1pPr>
          </a:lstStyle>
          <a:p>
            <a:pPr>
              <a:defRPr/>
            </a:pPr>
            <a:fld id="{0A054E17-8A0E-4A3D-98E8-23B4E62DE298}" type="datetimeFigureOut">
              <a:rPr lang="en-US"/>
              <a:pPr>
                <a:defRPr/>
              </a:pPr>
              <a:t>6/16/2025</a:t>
            </a:fld>
            <a:endParaRPr lang="en-GB"/>
          </a:p>
        </p:txBody>
      </p:sp>
      <p:sp>
        <p:nvSpPr>
          <p:cNvPr id="4" name="Footer Placeholder 3">
            <a:extLst>
              <a:ext uri="{FF2B5EF4-FFF2-40B4-BE49-F238E27FC236}">
                <a16:creationId xmlns:a16="http://schemas.microsoft.com/office/drawing/2014/main" id="{76A84072-60D4-4D6D-8AFE-554A57C7DD05}"/>
              </a:ext>
            </a:extLst>
          </p:cNvPr>
          <p:cNvSpPr>
            <a:spLocks noGrp="1"/>
          </p:cNvSpPr>
          <p:nvPr>
            <p:ph type="ftr" sz="quarter" idx="2"/>
          </p:nvPr>
        </p:nvSpPr>
        <p:spPr>
          <a:xfrm>
            <a:off x="0" y="8829648"/>
            <a:ext cx="3038604" cy="465266"/>
          </a:xfrm>
          <a:prstGeom prst="rect">
            <a:avLst/>
          </a:prstGeom>
        </p:spPr>
        <p:txBody>
          <a:bodyPr vert="horz" lIns="91870" tIns="45935" rIns="91870" bIns="45935" rtlCol="0" anchor="b"/>
          <a:lstStyle>
            <a:lvl1pPr algn="l" eaLnBrk="0" hangingPunct="0">
              <a:defRPr sz="1200"/>
            </a:lvl1pPr>
          </a:lstStyle>
          <a:p>
            <a:pPr>
              <a:defRPr/>
            </a:pPr>
            <a:endParaRPr lang="en-GB"/>
          </a:p>
        </p:txBody>
      </p:sp>
      <p:sp>
        <p:nvSpPr>
          <p:cNvPr id="5" name="Slide Number Placeholder 4">
            <a:extLst>
              <a:ext uri="{FF2B5EF4-FFF2-40B4-BE49-F238E27FC236}">
                <a16:creationId xmlns:a16="http://schemas.microsoft.com/office/drawing/2014/main" id="{F28739B5-8682-41F4-A822-536387331D4C}"/>
              </a:ext>
            </a:extLst>
          </p:cNvPr>
          <p:cNvSpPr>
            <a:spLocks noGrp="1"/>
          </p:cNvSpPr>
          <p:nvPr>
            <p:ph type="sldNum" sz="quarter" idx="3"/>
          </p:nvPr>
        </p:nvSpPr>
        <p:spPr>
          <a:xfrm>
            <a:off x="3970160" y="8829648"/>
            <a:ext cx="3038604" cy="465266"/>
          </a:xfrm>
          <a:prstGeom prst="rect">
            <a:avLst/>
          </a:prstGeom>
        </p:spPr>
        <p:txBody>
          <a:bodyPr vert="horz" wrap="square" lIns="91870" tIns="45935" rIns="91870" bIns="45935" numCol="1" anchor="b" anchorCtr="0" compatLnSpc="1">
            <a:prstTxWarp prst="textNoShape">
              <a:avLst/>
            </a:prstTxWarp>
          </a:bodyPr>
          <a:lstStyle>
            <a:lvl1pPr algn="r" eaLnBrk="0" hangingPunct="0">
              <a:defRPr sz="1200"/>
            </a:lvl1pPr>
          </a:lstStyle>
          <a:p>
            <a:fld id="{E84D5089-CEA1-4CFD-BDB4-413A305A697D}"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D93295-7EAA-4890-89BA-58BB04CCDFF9}"/>
              </a:ext>
            </a:extLst>
          </p:cNvPr>
          <p:cNvSpPr>
            <a:spLocks noGrp="1"/>
          </p:cNvSpPr>
          <p:nvPr>
            <p:ph type="hdr" sz="quarter"/>
          </p:nvPr>
        </p:nvSpPr>
        <p:spPr>
          <a:xfrm>
            <a:off x="0" y="0"/>
            <a:ext cx="3038604" cy="465266"/>
          </a:xfrm>
          <a:prstGeom prst="rect">
            <a:avLst/>
          </a:prstGeom>
        </p:spPr>
        <p:txBody>
          <a:bodyPr vert="horz" lIns="91870" tIns="45935" rIns="91870" bIns="45935"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63D8006C-8593-4EA3-99A7-B8452CABB9A3}"/>
              </a:ext>
            </a:extLst>
          </p:cNvPr>
          <p:cNvSpPr>
            <a:spLocks noGrp="1"/>
          </p:cNvSpPr>
          <p:nvPr>
            <p:ph type="dt" idx="1"/>
          </p:nvPr>
        </p:nvSpPr>
        <p:spPr>
          <a:xfrm>
            <a:off x="3970160" y="0"/>
            <a:ext cx="3038604" cy="465266"/>
          </a:xfrm>
          <a:prstGeom prst="rect">
            <a:avLst/>
          </a:prstGeom>
        </p:spPr>
        <p:txBody>
          <a:bodyPr vert="horz" lIns="91870" tIns="45935" rIns="91870" bIns="45935" rtlCol="0"/>
          <a:lstStyle>
            <a:lvl1pPr algn="r" eaLnBrk="1" hangingPunct="1">
              <a:defRPr sz="1200"/>
            </a:lvl1pPr>
          </a:lstStyle>
          <a:p>
            <a:pPr>
              <a:defRPr/>
            </a:pPr>
            <a:fld id="{03898D74-B76E-4FB1-A15E-E486365E5593}" type="datetimeFigureOut">
              <a:rPr lang="en-US"/>
              <a:pPr>
                <a:defRPr/>
              </a:pPr>
              <a:t>6/16/2025</a:t>
            </a:fld>
            <a:endParaRPr lang="en-US"/>
          </a:p>
        </p:txBody>
      </p:sp>
      <p:sp>
        <p:nvSpPr>
          <p:cNvPr id="4" name="Slide Image Placeholder 3">
            <a:extLst>
              <a:ext uri="{FF2B5EF4-FFF2-40B4-BE49-F238E27FC236}">
                <a16:creationId xmlns:a16="http://schemas.microsoft.com/office/drawing/2014/main" id="{06979837-1A0F-40F9-A51A-D4F36A7D8662}"/>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870" tIns="45935" rIns="91870" bIns="45935" rtlCol="0" anchor="ctr"/>
          <a:lstStyle/>
          <a:p>
            <a:pPr lvl="0"/>
            <a:endParaRPr lang="en-US" noProof="0"/>
          </a:p>
        </p:txBody>
      </p:sp>
      <p:sp>
        <p:nvSpPr>
          <p:cNvPr id="5" name="Notes Placeholder 4">
            <a:extLst>
              <a:ext uri="{FF2B5EF4-FFF2-40B4-BE49-F238E27FC236}">
                <a16:creationId xmlns:a16="http://schemas.microsoft.com/office/drawing/2014/main" id="{5A9CE577-F05B-47D0-AA6D-95720540F98C}"/>
              </a:ext>
            </a:extLst>
          </p:cNvPr>
          <p:cNvSpPr>
            <a:spLocks noGrp="1"/>
          </p:cNvSpPr>
          <p:nvPr>
            <p:ph type="body" sz="quarter" idx="3"/>
          </p:nvPr>
        </p:nvSpPr>
        <p:spPr>
          <a:xfrm>
            <a:off x="700714" y="4416312"/>
            <a:ext cx="5608975" cy="4182934"/>
          </a:xfrm>
          <a:prstGeom prst="rect">
            <a:avLst/>
          </a:prstGeom>
        </p:spPr>
        <p:txBody>
          <a:bodyPr vert="horz" lIns="91870" tIns="45935" rIns="91870" bIns="4593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A05992A-2500-4CEC-B185-C6DAAB82D437}"/>
              </a:ext>
            </a:extLst>
          </p:cNvPr>
          <p:cNvSpPr>
            <a:spLocks noGrp="1"/>
          </p:cNvSpPr>
          <p:nvPr>
            <p:ph type="ftr" sz="quarter" idx="4"/>
          </p:nvPr>
        </p:nvSpPr>
        <p:spPr>
          <a:xfrm>
            <a:off x="0" y="8829648"/>
            <a:ext cx="3038604" cy="465266"/>
          </a:xfrm>
          <a:prstGeom prst="rect">
            <a:avLst/>
          </a:prstGeom>
        </p:spPr>
        <p:txBody>
          <a:bodyPr vert="horz" lIns="91870" tIns="45935" rIns="91870" bIns="45935"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48068D86-4120-4B40-9AF1-459249A26844}"/>
              </a:ext>
            </a:extLst>
          </p:cNvPr>
          <p:cNvSpPr>
            <a:spLocks noGrp="1"/>
          </p:cNvSpPr>
          <p:nvPr>
            <p:ph type="sldNum" sz="quarter" idx="5"/>
          </p:nvPr>
        </p:nvSpPr>
        <p:spPr>
          <a:xfrm>
            <a:off x="3970160" y="8829648"/>
            <a:ext cx="3038604" cy="465266"/>
          </a:xfrm>
          <a:prstGeom prst="rect">
            <a:avLst/>
          </a:prstGeom>
        </p:spPr>
        <p:txBody>
          <a:bodyPr vert="horz" wrap="square" lIns="91870" tIns="45935" rIns="91870" bIns="45935" numCol="1" anchor="b" anchorCtr="0" compatLnSpc="1">
            <a:prstTxWarp prst="textNoShape">
              <a:avLst/>
            </a:prstTxWarp>
          </a:bodyPr>
          <a:lstStyle>
            <a:lvl1pPr algn="r">
              <a:defRPr sz="1200"/>
            </a:lvl1pPr>
          </a:lstStyle>
          <a:p>
            <a:fld id="{3D7B6D0C-FF54-4206-A536-D2B029E6CB4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C0AF812-9D61-457C-80D3-DB58C7EB084A}"/>
              </a:ext>
            </a:extLst>
          </p:cNvPr>
          <p:cNvSpPr>
            <a:spLocks noGrp="1"/>
          </p:cNvSpPr>
          <p:nvPr>
            <p:ph type="dt" sz="half" idx="10"/>
          </p:nvPr>
        </p:nvSpPr>
        <p:spPr/>
        <p:txBody>
          <a:bodyPr/>
          <a:lstStyle>
            <a:lvl1pPr>
              <a:defRPr/>
            </a:lvl1pPr>
          </a:lstStyle>
          <a:p>
            <a:pPr>
              <a:defRPr/>
            </a:pPr>
            <a:fld id="{224FF8B6-B32B-407E-8FB7-45EF04D853DC}" type="datetime1">
              <a:rPr lang="en-US" smtClean="0"/>
              <a:t>6/16/2025</a:t>
            </a:fld>
            <a:endParaRPr lang="en-US" dirty="0"/>
          </a:p>
        </p:txBody>
      </p:sp>
      <p:sp>
        <p:nvSpPr>
          <p:cNvPr id="5" name="Footer Placeholder 4">
            <a:extLst>
              <a:ext uri="{FF2B5EF4-FFF2-40B4-BE49-F238E27FC236}">
                <a16:creationId xmlns:a16="http://schemas.microsoft.com/office/drawing/2014/main" id="{9F21EB7E-C0E8-4AD6-A0CA-1D26A6A48CED}"/>
              </a:ext>
            </a:extLst>
          </p:cNvPr>
          <p:cNvSpPr>
            <a:spLocks noGrp="1"/>
          </p:cNvSpPr>
          <p:nvPr>
            <p:ph type="ftr" sz="quarter" idx="11"/>
          </p:nvPr>
        </p:nvSpPr>
        <p:spPr/>
        <p:txBody>
          <a:bodyPr/>
          <a:lstStyle>
            <a:lvl1pPr>
              <a:defRPr/>
            </a:lvl1pPr>
          </a:lstStyle>
          <a:p>
            <a:pPr>
              <a:defRPr/>
            </a:pPr>
            <a:r>
              <a:rPr lang="en-US"/>
              <a:t>Prof. Abdallah Ali-Nakyea, PhD</a:t>
            </a:r>
          </a:p>
        </p:txBody>
      </p:sp>
      <p:sp>
        <p:nvSpPr>
          <p:cNvPr id="6" name="Slide Number Placeholder 5">
            <a:extLst>
              <a:ext uri="{FF2B5EF4-FFF2-40B4-BE49-F238E27FC236}">
                <a16:creationId xmlns:a16="http://schemas.microsoft.com/office/drawing/2014/main" id="{30B92AE5-BFA1-4366-94B1-89766E2161E8}"/>
              </a:ext>
            </a:extLst>
          </p:cNvPr>
          <p:cNvSpPr>
            <a:spLocks noGrp="1"/>
          </p:cNvSpPr>
          <p:nvPr>
            <p:ph type="sldNum" sz="quarter" idx="12"/>
          </p:nvPr>
        </p:nvSpPr>
        <p:spPr/>
        <p:txBody>
          <a:bodyPr/>
          <a:lstStyle>
            <a:lvl1pPr>
              <a:defRPr/>
            </a:lvl1pPr>
          </a:lstStyle>
          <a:p>
            <a:fld id="{F47CFDEE-82CD-47A7-A262-19DA6657735B}" type="slidenum">
              <a:rPr lang="en-US" altLang="en-US"/>
              <a:pPr/>
              <a:t>‹#›</a:t>
            </a:fld>
            <a:endParaRPr lang="en-US" altLang="en-US"/>
          </a:p>
        </p:txBody>
      </p:sp>
    </p:spTree>
    <p:extLst>
      <p:ext uri="{BB962C8B-B14F-4D97-AF65-F5344CB8AC3E}">
        <p14:creationId xmlns:p14="http://schemas.microsoft.com/office/powerpoint/2010/main" val="3719427832"/>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997E7-A842-471B-A229-9629F0B0BB55}"/>
              </a:ext>
            </a:extLst>
          </p:cNvPr>
          <p:cNvSpPr>
            <a:spLocks noGrp="1"/>
          </p:cNvSpPr>
          <p:nvPr>
            <p:ph type="dt" sz="half" idx="10"/>
          </p:nvPr>
        </p:nvSpPr>
        <p:spPr/>
        <p:txBody>
          <a:bodyPr/>
          <a:lstStyle>
            <a:lvl1pPr>
              <a:defRPr/>
            </a:lvl1pPr>
          </a:lstStyle>
          <a:p>
            <a:pPr>
              <a:defRPr/>
            </a:pPr>
            <a:fld id="{3FD82F15-E32B-4824-B864-003E10AE9EE4}" type="datetime1">
              <a:rPr lang="en-US" smtClean="0"/>
              <a:t>6/16/2025</a:t>
            </a:fld>
            <a:endParaRPr lang="en-US" dirty="0"/>
          </a:p>
        </p:txBody>
      </p:sp>
      <p:sp>
        <p:nvSpPr>
          <p:cNvPr id="5" name="Footer Placeholder 4">
            <a:extLst>
              <a:ext uri="{FF2B5EF4-FFF2-40B4-BE49-F238E27FC236}">
                <a16:creationId xmlns:a16="http://schemas.microsoft.com/office/drawing/2014/main" id="{AB2B8160-EC17-4DFD-A046-693612C72350}"/>
              </a:ext>
            </a:extLst>
          </p:cNvPr>
          <p:cNvSpPr>
            <a:spLocks noGrp="1"/>
          </p:cNvSpPr>
          <p:nvPr>
            <p:ph type="ftr" sz="quarter" idx="11"/>
          </p:nvPr>
        </p:nvSpPr>
        <p:spPr/>
        <p:txBody>
          <a:bodyPr/>
          <a:lstStyle>
            <a:lvl1pPr>
              <a:defRPr/>
            </a:lvl1pPr>
          </a:lstStyle>
          <a:p>
            <a:pPr>
              <a:defRPr/>
            </a:pPr>
            <a:r>
              <a:rPr lang="en-US"/>
              <a:t>Prof. Abdallah Ali-Nakyea, PhD</a:t>
            </a:r>
          </a:p>
        </p:txBody>
      </p:sp>
      <p:sp>
        <p:nvSpPr>
          <p:cNvPr id="6" name="Slide Number Placeholder 5">
            <a:extLst>
              <a:ext uri="{FF2B5EF4-FFF2-40B4-BE49-F238E27FC236}">
                <a16:creationId xmlns:a16="http://schemas.microsoft.com/office/drawing/2014/main" id="{250E1691-8898-461B-AA53-7F88776597B2}"/>
              </a:ext>
            </a:extLst>
          </p:cNvPr>
          <p:cNvSpPr>
            <a:spLocks noGrp="1"/>
          </p:cNvSpPr>
          <p:nvPr>
            <p:ph type="sldNum" sz="quarter" idx="12"/>
          </p:nvPr>
        </p:nvSpPr>
        <p:spPr/>
        <p:txBody>
          <a:bodyPr/>
          <a:lstStyle>
            <a:lvl1pPr>
              <a:defRPr/>
            </a:lvl1pPr>
          </a:lstStyle>
          <a:p>
            <a:fld id="{72617537-ECE1-4ADF-B919-C93B4F3BD84F}" type="slidenum">
              <a:rPr lang="en-US" altLang="en-US"/>
              <a:pPr/>
              <a:t>‹#›</a:t>
            </a:fld>
            <a:endParaRPr lang="en-US" altLang="en-US"/>
          </a:p>
        </p:txBody>
      </p:sp>
    </p:spTree>
    <p:extLst>
      <p:ext uri="{BB962C8B-B14F-4D97-AF65-F5344CB8AC3E}">
        <p14:creationId xmlns:p14="http://schemas.microsoft.com/office/powerpoint/2010/main" val="1609940422"/>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0965C-9FCD-4477-8508-106610FD7337}"/>
              </a:ext>
            </a:extLst>
          </p:cNvPr>
          <p:cNvSpPr>
            <a:spLocks noGrp="1"/>
          </p:cNvSpPr>
          <p:nvPr>
            <p:ph type="dt" sz="half" idx="10"/>
          </p:nvPr>
        </p:nvSpPr>
        <p:spPr/>
        <p:txBody>
          <a:bodyPr/>
          <a:lstStyle>
            <a:lvl1pPr>
              <a:defRPr/>
            </a:lvl1pPr>
          </a:lstStyle>
          <a:p>
            <a:pPr>
              <a:defRPr/>
            </a:pPr>
            <a:fld id="{83743F09-9EDD-4183-93CD-872E1302377C}" type="datetime1">
              <a:rPr lang="en-US" smtClean="0"/>
              <a:t>6/16/2025</a:t>
            </a:fld>
            <a:endParaRPr lang="en-US" dirty="0"/>
          </a:p>
        </p:txBody>
      </p:sp>
      <p:sp>
        <p:nvSpPr>
          <p:cNvPr id="5" name="Footer Placeholder 4">
            <a:extLst>
              <a:ext uri="{FF2B5EF4-FFF2-40B4-BE49-F238E27FC236}">
                <a16:creationId xmlns:a16="http://schemas.microsoft.com/office/drawing/2014/main" id="{C5913C80-5868-4E68-AF50-8C320701F1E0}"/>
              </a:ext>
            </a:extLst>
          </p:cNvPr>
          <p:cNvSpPr>
            <a:spLocks noGrp="1"/>
          </p:cNvSpPr>
          <p:nvPr>
            <p:ph type="ftr" sz="quarter" idx="11"/>
          </p:nvPr>
        </p:nvSpPr>
        <p:spPr/>
        <p:txBody>
          <a:bodyPr/>
          <a:lstStyle>
            <a:lvl1pPr>
              <a:defRPr/>
            </a:lvl1pPr>
          </a:lstStyle>
          <a:p>
            <a:pPr>
              <a:defRPr/>
            </a:pPr>
            <a:r>
              <a:rPr lang="en-US"/>
              <a:t>Prof. Abdallah Ali-Nakyea, PhD</a:t>
            </a:r>
          </a:p>
        </p:txBody>
      </p:sp>
      <p:sp>
        <p:nvSpPr>
          <p:cNvPr id="6" name="Slide Number Placeholder 5">
            <a:extLst>
              <a:ext uri="{FF2B5EF4-FFF2-40B4-BE49-F238E27FC236}">
                <a16:creationId xmlns:a16="http://schemas.microsoft.com/office/drawing/2014/main" id="{DA0BED6B-B87E-42CD-867A-8D10889138FF}"/>
              </a:ext>
            </a:extLst>
          </p:cNvPr>
          <p:cNvSpPr>
            <a:spLocks noGrp="1"/>
          </p:cNvSpPr>
          <p:nvPr>
            <p:ph type="sldNum" sz="quarter" idx="12"/>
          </p:nvPr>
        </p:nvSpPr>
        <p:spPr/>
        <p:txBody>
          <a:bodyPr/>
          <a:lstStyle>
            <a:lvl1pPr>
              <a:defRPr/>
            </a:lvl1pPr>
          </a:lstStyle>
          <a:p>
            <a:fld id="{6132AFF7-A4C8-49B2-A711-5456DD5BA185}" type="slidenum">
              <a:rPr lang="en-US" altLang="en-US"/>
              <a:pPr/>
              <a:t>‹#›</a:t>
            </a:fld>
            <a:endParaRPr lang="en-US" altLang="en-US"/>
          </a:p>
        </p:txBody>
      </p:sp>
    </p:spTree>
    <p:extLst>
      <p:ext uri="{BB962C8B-B14F-4D97-AF65-F5344CB8AC3E}">
        <p14:creationId xmlns:p14="http://schemas.microsoft.com/office/powerpoint/2010/main" val="1856862137"/>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7FE5C-0270-491B-910F-3A447E0B4324}"/>
              </a:ext>
            </a:extLst>
          </p:cNvPr>
          <p:cNvSpPr>
            <a:spLocks noGrp="1"/>
          </p:cNvSpPr>
          <p:nvPr>
            <p:ph type="dt" sz="half" idx="10"/>
          </p:nvPr>
        </p:nvSpPr>
        <p:spPr/>
        <p:txBody>
          <a:bodyPr/>
          <a:lstStyle>
            <a:lvl1pPr>
              <a:defRPr/>
            </a:lvl1pPr>
          </a:lstStyle>
          <a:p>
            <a:pPr>
              <a:defRPr/>
            </a:pPr>
            <a:fld id="{C827F0AF-1667-4A3C-9E0E-B0A96CBE2F53}" type="datetime1">
              <a:rPr lang="en-US" smtClean="0"/>
              <a:t>6/16/2025</a:t>
            </a:fld>
            <a:endParaRPr lang="en-US" dirty="0"/>
          </a:p>
        </p:txBody>
      </p:sp>
      <p:sp>
        <p:nvSpPr>
          <p:cNvPr id="5" name="Footer Placeholder 4">
            <a:extLst>
              <a:ext uri="{FF2B5EF4-FFF2-40B4-BE49-F238E27FC236}">
                <a16:creationId xmlns:a16="http://schemas.microsoft.com/office/drawing/2014/main" id="{4212859D-BEE7-4BEF-87ED-36A43EC3D210}"/>
              </a:ext>
            </a:extLst>
          </p:cNvPr>
          <p:cNvSpPr>
            <a:spLocks noGrp="1"/>
          </p:cNvSpPr>
          <p:nvPr>
            <p:ph type="ftr" sz="quarter" idx="11"/>
          </p:nvPr>
        </p:nvSpPr>
        <p:spPr/>
        <p:txBody>
          <a:bodyPr/>
          <a:lstStyle>
            <a:lvl1pPr>
              <a:defRPr/>
            </a:lvl1pPr>
          </a:lstStyle>
          <a:p>
            <a:pPr>
              <a:defRPr/>
            </a:pPr>
            <a:r>
              <a:rPr lang="en-US"/>
              <a:t>Prof. Abdallah Ali-Nakyea, PhD</a:t>
            </a:r>
          </a:p>
        </p:txBody>
      </p:sp>
      <p:sp>
        <p:nvSpPr>
          <p:cNvPr id="6" name="Slide Number Placeholder 5">
            <a:extLst>
              <a:ext uri="{FF2B5EF4-FFF2-40B4-BE49-F238E27FC236}">
                <a16:creationId xmlns:a16="http://schemas.microsoft.com/office/drawing/2014/main" id="{5B0ED378-ECD5-4FD5-A7E3-BBF9BC539D4E}"/>
              </a:ext>
            </a:extLst>
          </p:cNvPr>
          <p:cNvSpPr>
            <a:spLocks noGrp="1"/>
          </p:cNvSpPr>
          <p:nvPr>
            <p:ph type="sldNum" sz="quarter" idx="12"/>
          </p:nvPr>
        </p:nvSpPr>
        <p:spPr/>
        <p:txBody>
          <a:bodyPr/>
          <a:lstStyle>
            <a:lvl1pPr>
              <a:defRPr/>
            </a:lvl1pPr>
          </a:lstStyle>
          <a:p>
            <a:fld id="{669B9FBC-0170-41D4-8FB7-5735A17F9AC8}" type="slidenum">
              <a:rPr lang="en-US" altLang="en-US"/>
              <a:pPr/>
              <a:t>‹#›</a:t>
            </a:fld>
            <a:endParaRPr lang="en-US" altLang="en-US"/>
          </a:p>
        </p:txBody>
      </p:sp>
    </p:spTree>
    <p:extLst>
      <p:ext uri="{BB962C8B-B14F-4D97-AF65-F5344CB8AC3E}">
        <p14:creationId xmlns:p14="http://schemas.microsoft.com/office/powerpoint/2010/main" val="4273396270"/>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5F3385-61C6-4849-8307-64E5AA4B004C}"/>
              </a:ext>
            </a:extLst>
          </p:cNvPr>
          <p:cNvSpPr>
            <a:spLocks noGrp="1"/>
          </p:cNvSpPr>
          <p:nvPr>
            <p:ph type="dt" sz="half" idx="10"/>
          </p:nvPr>
        </p:nvSpPr>
        <p:spPr/>
        <p:txBody>
          <a:bodyPr/>
          <a:lstStyle>
            <a:lvl1pPr>
              <a:defRPr/>
            </a:lvl1pPr>
          </a:lstStyle>
          <a:p>
            <a:pPr>
              <a:defRPr/>
            </a:pPr>
            <a:fld id="{C0FB65B9-B4F3-451E-BFBC-989C7C52003C}" type="datetime1">
              <a:rPr lang="en-US" smtClean="0"/>
              <a:t>6/16/2025</a:t>
            </a:fld>
            <a:endParaRPr lang="en-US" dirty="0"/>
          </a:p>
        </p:txBody>
      </p:sp>
      <p:sp>
        <p:nvSpPr>
          <p:cNvPr id="5" name="Footer Placeholder 4">
            <a:extLst>
              <a:ext uri="{FF2B5EF4-FFF2-40B4-BE49-F238E27FC236}">
                <a16:creationId xmlns:a16="http://schemas.microsoft.com/office/drawing/2014/main" id="{E0B5C829-EDAC-4998-AD6A-D91B078E5092}"/>
              </a:ext>
            </a:extLst>
          </p:cNvPr>
          <p:cNvSpPr>
            <a:spLocks noGrp="1"/>
          </p:cNvSpPr>
          <p:nvPr>
            <p:ph type="ftr" sz="quarter" idx="11"/>
          </p:nvPr>
        </p:nvSpPr>
        <p:spPr/>
        <p:txBody>
          <a:bodyPr/>
          <a:lstStyle>
            <a:lvl1pPr>
              <a:defRPr/>
            </a:lvl1pPr>
          </a:lstStyle>
          <a:p>
            <a:pPr>
              <a:defRPr/>
            </a:pPr>
            <a:r>
              <a:rPr lang="en-US"/>
              <a:t>Prof. Abdallah Ali-Nakyea, PhD</a:t>
            </a:r>
          </a:p>
        </p:txBody>
      </p:sp>
      <p:sp>
        <p:nvSpPr>
          <p:cNvPr id="6" name="Slide Number Placeholder 5">
            <a:extLst>
              <a:ext uri="{FF2B5EF4-FFF2-40B4-BE49-F238E27FC236}">
                <a16:creationId xmlns:a16="http://schemas.microsoft.com/office/drawing/2014/main" id="{C602220F-40C6-4326-901E-F0E10D893138}"/>
              </a:ext>
            </a:extLst>
          </p:cNvPr>
          <p:cNvSpPr>
            <a:spLocks noGrp="1"/>
          </p:cNvSpPr>
          <p:nvPr>
            <p:ph type="sldNum" sz="quarter" idx="12"/>
          </p:nvPr>
        </p:nvSpPr>
        <p:spPr/>
        <p:txBody>
          <a:bodyPr/>
          <a:lstStyle>
            <a:lvl1pPr>
              <a:defRPr/>
            </a:lvl1pPr>
          </a:lstStyle>
          <a:p>
            <a:fld id="{D9147A05-4390-44A1-A822-732E0089F24A}" type="slidenum">
              <a:rPr lang="en-US" altLang="en-US"/>
              <a:pPr/>
              <a:t>‹#›</a:t>
            </a:fld>
            <a:endParaRPr lang="en-US" altLang="en-US"/>
          </a:p>
        </p:txBody>
      </p:sp>
    </p:spTree>
    <p:extLst>
      <p:ext uri="{BB962C8B-B14F-4D97-AF65-F5344CB8AC3E}">
        <p14:creationId xmlns:p14="http://schemas.microsoft.com/office/powerpoint/2010/main" val="1767339790"/>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0AA24F6-A49A-404F-9213-AB9D1A822E81}"/>
              </a:ext>
            </a:extLst>
          </p:cNvPr>
          <p:cNvSpPr>
            <a:spLocks noGrp="1"/>
          </p:cNvSpPr>
          <p:nvPr>
            <p:ph type="dt" sz="half" idx="10"/>
          </p:nvPr>
        </p:nvSpPr>
        <p:spPr/>
        <p:txBody>
          <a:bodyPr/>
          <a:lstStyle>
            <a:lvl1pPr>
              <a:defRPr/>
            </a:lvl1pPr>
          </a:lstStyle>
          <a:p>
            <a:pPr>
              <a:defRPr/>
            </a:pPr>
            <a:fld id="{D9DDB1E0-9CD7-4510-996A-4086525D2FFB}" type="datetime1">
              <a:rPr lang="en-US" smtClean="0"/>
              <a:t>6/16/2025</a:t>
            </a:fld>
            <a:endParaRPr lang="en-US" dirty="0"/>
          </a:p>
        </p:txBody>
      </p:sp>
      <p:sp>
        <p:nvSpPr>
          <p:cNvPr id="6" name="Footer Placeholder 4">
            <a:extLst>
              <a:ext uri="{FF2B5EF4-FFF2-40B4-BE49-F238E27FC236}">
                <a16:creationId xmlns:a16="http://schemas.microsoft.com/office/drawing/2014/main" id="{B3F89E41-C8C2-4801-A8E8-63CEBD02080B}"/>
              </a:ext>
            </a:extLst>
          </p:cNvPr>
          <p:cNvSpPr>
            <a:spLocks noGrp="1"/>
          </p:cNvSpPr>
          <p:nvPr>
            <p:ph type="ftr" sz="quarter" idx="11"/>
          </p:nvPr>
        </p:nvSpPr>
        <p:spPr/>
        <p:txBody>
          <a:bodyPr/>
          <a:lstStyle>
            <a:lvl1pPr>
              <a:defRPr/>
            </a:lvl1pPr>
          </a:lstStyle>
          <a:p>
            <a:pPr>
              <a:defRPr/>
            </a:pPr>
            <a:r>
              <a:rPr lang="en-US"/>
              <a:t>Prof. Abdallah Ali-Nakyea, PhD</a:t>
            </a:r>
          </a:p>
        </p:txBody>
      </p:sp>
      <p:sp>
        <p:nvSpPr>
          <p:cNvPr id="7" name="Slide Number Placeholder 5">
            <a:extLst>
              <a:ext uri="{FF2B5EF4-FFF2-40B4-BE49-F238E27FC236}">
                <a16:creationId xmlns:a16="http://schemas.microsoft.com/office/drawing/2014/main" id="{BE6B547A-A0CF-4188-B4B9-4B03C62BC7C1}"/>
              </a:ext>
            </a:extLst>
          </p:cNvPr>
          <p:cNvSpPr>
            <a:spLocks noGrp="1"/>
          </p:cNvSpPr>
          <p:nvPr>
            <p:ph type="sldNum" sz="quarter" idx="12"/>
          </p:nvPr>
        </p:nvSpPr>
        <p:spPr/>
        <p:txBody>
          <a:bodyPr/>
          <a:lstStyle>
            <a:lvl1pPr>
              <a:defRPr/>
            </a:lvl1pPr>
          </a:lstStyle>
          <a:p>
            <a:fld id="{88919671-38E8-4847-A581-F632FDCFC7BA}" type="slidenum">
              <a:rPr lang="en-US" altLang="en-US"/>
              <a:pPr/>
              <a:t>‹#›</a:t>
            </a:fld>
            <a:endParaRPr lang="en-US" altLang="en-US"/>
          </a:p>
        </p:txBody>
      </p:sp>
    </p:spTree>
    <p:extLst>
      <p:ext uri="{BB962C8B-B14F-4D97-AF65-F5344CB8AC3E}">
        <p14:creationId xmlns:p14="http://schemas.microsoft.com/office/powerpoint/2010/main" val="3236160586"/>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51A2383-7811-45A8-B0F5-BC2CE4512A88}"/>
              </a:ext>
            </a:extLst>
          </p:cNvPr>
          <p:cNvSpPr>
            <a:spLocks noGrp="1"/>
          </p:cNvSpPr>
          <p:nvPr>
            <p:ph type="dt" sz="half" idx="10"/>
          </p:nvPr>
        </p:nvSpPr>
        <p:spPr/>
        <p:txBody>
          <a:bodyPr/>
          <a:lstStyle>
            <a:lvl1pPr>
              <a:defRPr/>
            </a:lvl1pPr>
          </a:lstStyle>
          <a:p>
            <a:pPr>
              <a:defRPr/>
            </a:pPr>
            <a:fld id="{62933B18-8F74-49FB-A924-A4321CCFBFA1}" type="datetime1">
              <a:rPr lang="en-US" smtClean="0"/>
              <a:t>6/16/2025</a:t>
            </a:fld>
            <a:endParaRPr lang="en-US" dirty="0"/>
          </a:p>
        </p:txBody>
      </p:sp>
      <p:sp>
        <p:nvSpPr>
          <p:cNvPr id="8" name="Footer Placeholder 4">
            <a:extLst>
              <a:ext uri="{FF2B5EF4-FFF2-40B4-BE49-F238E27FC236}">
                <a16:creationId xmlns:a16="http://schemas.microsoft.com/office/drawing/2014/main" id="{65649C8E-5B0B-4D98-B554-B0BB76B553E1}"/>
              </a:ext>
            </a:extLst>
          </p:cNvPr>
          <p:cNvSpPr>
            <a:spLocks noGrp="1"/>
          </p:cNvSpPr>
          <p:nvPr>
            <p:ph type="ftr" sz="quarter" idx="11"/>
          </p:nvPr>
        </p:nvSpPr>
        <p:spPr/>
        <p:txBody>
          <a:bodyPr/>
          <a:lstStyle>
            <a:lvl1pPr>
              <a:defRPr/>
            </a:lvl1pPr>
          </a:lstStyle>
          <a:p>
            <a:pPr>
              <a:defRPr/>
            </a:pPr>
            <a:r>
              <a:rPr lang="en-US"/>
              <a:t>Prof. Abdallah Ali-Nakyea, PhD</a:t>
            </a:r>
          </a:p>
        </p:txBody>
      </p:sp>
      <p:sp>
        <p:nvSpPr>
          <p:cNvPr id="9" name="Slide Number Placeholder 5">
            <a:extLst>
              <a:ext uri="{FF2B5EF4-FFF2-40B4-BE49-F238E27FC236}">
                <a16:creationId xmlns:a16="http://schemas.microsoft.com/office/drawing/2014/main" id="{C09400ED-FF52-4455-9B2F-F000E958B0F6}"/>
              </a:ext>
            </a:extLst>
          </p:cNvPr>
          <p:cNvSpPr>
            <a:spLocks noGrp="1"/>
          </p:cNvSpPr>
          <p:nvPr>
            <p:ph type="sldNum" sz="quarter" idx="12"/>
          </p:nvPr>
        </p:nvSpPr>
        <p:spPr/>
        <p:txBody>
          <a:bodyPr/>
          <a:lstStyle>
            <a:lvl1pPr>
              <a:defRPr/>
            </a:lvl1pPr>
          </a:lstStyle>
          <a:p>
            <a:fld id="{93A523C1-13D9-435D-8E63-C34F7504C85F}" type="slidenum">
              <a:rPr lang="en-US" altLang="en-US"/>
              <a:pPr/>
              <a:t>‹#›</a:t>
            </a:fld>
            <a:endParaRPr lang="en-US" altLang="en-US"/>
          </a:p>
        </p:txBody>
      </p:sp>
    </p:spTree>
    <p:extLst>
      <p:ext uri="{BB962C8B-B14F-4D97-AF65-F5344CB8AC3E}">
        <p14:creationId xmlns:p14="http://schemas.microsoft.com/office/powerpoint/2010/main" val="15304545"/>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82A6C58-4A68-43AF-A6AB-1C8D90461472}"/>
              </a:ext>
            </a:extLst>
          </p:cNvPr>
          <p:cNvSpPr>
            <a:spLocks noGrp="1"/>
          </p:cNvSpPr>
          <p:nvPr>
            <p:ph type="dt" sz="half" idx="10"/>
          </p:nvPr>
        </p:nvSpPr>
        <p:spPr/>
        <p:txBody>
          <a:bodyPr/>
          <a:lstStyle>
            <a:lvl1pPr>
              <a:defRPr/>
            </a:lvl1pPr>
          </a:lstStyle>
          <a:p>
            <a:pPr>
              <a:defRPr/>
            </a:pPr>
            <a:fld id="{C237F90C-DB84-4DF4-BFB1-BD8F0AD1E869}" type="datetime1">
              <a:rPr lang="en-US" smtClean="0"/>
              <a:t>6/16/2025</a:t>
            </a:fld>
            <a:endParaRPr lang="en-US" dirty="0"/>
          </a:p>
        </p:txBody>
      </p:sp>
      <p:sp>
        <p:nvSpPr>
          <p:cNvPr id="4" name="Footer Placeholder 4">
            <a:extLst>
              <a:ext uri="{FF2B5EF4-FFF2-40B4-BE49-F238E27FC236}">
                <a16:creationId xmlns:a16="http://schemas.microsoft.com/office/drawing/2014/main" id="{ED4DC690-7EF0-46A8-8AB7-88C818435E37}"/>
              </a:ext>
            </a:extLst>
          </p:cNvPr>
          <p:cNvSpPr>
            <a:spLocks noGrp="1"/>
          </p:cNvSpPr>
          <p:nvPr>
            <p:ph type="ftr" sz="quarter" idx="11"/>
          </p:nvPr>
        </p:nvSpPr>
        <p:spPr/>
        <p:txBody>
          <a:bodyPr/>
          <a:lstStyle>
            <a:lvl1pPr>
              <a:defRPr/>
            </a:lvl1pPr>
          </a:lstStyle>
          <a:p>
            <a:pPr>
              <a:defRPr/>
            </a:pPr>
            <a:r>
              <a:rPr lang="en-US"/>
              <a:t>Prof. Abdallah Ali-Nakyea, PhD</a:t>
            </a:r>
          </a:p>
        </p:txBody>
      </p:sp>
      <p:sp>
        <p:nvSpPr>
          <p:cNvPr id="5" name="Slide Number Placeholder 5">
            <a:extLst>
              <a:ext uri="{FF2B5EF4-FFF2-40B4-BE49-F238E27FC236}">
                <a16:creationId xmlns:a16="http://schemas.microsoft.com/office/drawing/2014/main" id="{8A9C4BA7-36D2-4CBA-B27C-18049D49AD29}"/>
              </a:ext>
            </a:extLst>
          </p:cNvPr>
          <p:cNvSpPr>
            <a:spLocks noGrp="1"/>
          </p:cNvSpPr>
          <p:nvPr>
            <p:ph type="sldNum" sz="quarter" idx="12"/>
          </p:nvPr>
        </p:nvSpPr>
        <p:spPr/>
        <p:txBody>
          <a:bodyPr/>
          <a:lstStyle>
            <a:lvl1pPr>
              <a:defRPr/>
            </a:lvl1pPr>
          </a:lstStyle>
          <a:p>
            <a:fld id="{E9FF4A25-CC51-44E3-B0C1-A5ECA29D672D}" type="slidenum">
              <a:rPr lang="en-US" altLang="en-US"/>
              <a:pPr/>
              <a:t>‹#›</a:t>
            </a:fld>
            <a:endParaRPr lang="en-US" altLang="en-US"/>
          </a:p>
        </p:txBody>
      </p:sp>
    </p:spTree>
    <p:extLst>
      <p:ext uri="{BB962C8B-B14F-4D97-AF65-F5344CB8AC3E}">
        <p14:creationId xmlns:p14="http://schemas.microsoft.com/office/powerpoint/2010/main" val="816454489"/>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3168851-8136-4D51-9139-08BBA6EFCF37}"/>
              </a:ext>
            </a:extLst>
          </p:cNvPr>
          <p:cNvSpPr>
            <a:spLocks noGrp="1"/>
          </p:cNvSpPr>
          <p:nvPr>
            <p:ph type="dt" sz="half" idx="10"/>
          </p:nvPr>
        </p:nvSpPr>
        <p:spPr/>
        <p:txBody>
          <a:bodyPr/>
          <a:lstStyle>
            <a:lvl1pPr>
              <a:defRPr/>
            </a:lvl1pPr>
          </a:lstStyle>
          <a:p>
            <a:pPr>
              <a:defRPr/>
            </a:pPr>
            <a:fld id="{FBEDF4BA-4FD8-48AB-AAE0-A96F4DF854A6}" type="datetime1">
              <a:rPr lang="en-US" smtClean="0"/>
              <a:t>6/16/2025</a:t>
            </a:fld>
            <a:endParaRPr lang="en-US" dirty="0"/>
          </a:p>
        </p:txBody>
      </p:sp>
      <p:sp>
        <p:nvSpPr>
          <p:cNvPr id="3" name="Footer Placeholder 4">
            <a:extLst>
              <a:ext uri="{FF2B5EF4-FFF2-40B4-BE49-F238E27FC236}">
                <a16:creationId xmlns:a16="http://schemas.microsoft.com/office/drawing/2014/main" id="{690D7D36-3C6D-4A5B-B082-EE32D59FD876}"/>
              </a:ext>
            </a:extLst>
          </p:cNvPr>
          <p:cNvSpPr>
            <a:spLocks noGrp="1"/>
          </p:cNvSpPr>
          <p:nvPr>
            <p:ph type="ftr" sz="quarter" idx="11"/>
          </p:nvPr>
        </p:nvSpPr>
        <p:spPr/>
        <p:txBody>
          <a:bodyPr/>
          <a:lstStyle>
            <a:lvl1pPr>
              <a:defRPr/>
            </a:lvl1pPr>
          </a:lstStyle>
          <a:p>
            <a:pPr>
              <a:defRPr/>
            </a:pPr>
            <a:r>
              <a:rPr lang="en-US"/>
              <a:t>Prof. Abdallah Ali-Nakyea, PhD</a:t>
            </a:r>
          </a:p>
        </p:txBody>
      </p:sp>
      <p:sp>
        <p:nvSpPr>
          <p:cNvPr id="4" name="Slide Number Placeholder 5">
            <a:extLst>
              <a:ext uri="{FF2B5EF4-FFF2-40B4-BE49-F238E27FC236}">
                <a16:creationId xmlns:a16="http://schemas.microsoft.com/office/drawing/2014/main" id="{759FD52A-19F4-4337-92C7-9CC455786108}"/>
              </a:ext>
            </a:extLst>
          </p:cNvPr>
          <p:cNvSpPr>
            <a:spLocks noGrp="1"/>
          </p:cNvSpPr>
          <p:nvPr>
            <p:ph type="sldNum" sz="quarter" idx="12"/>
          </p:nvPr>
        </p:nvSpPr>
        <p:spPr/>
        <p:txBody>
          <a:bodyPr/>
          <a:lstStyle>
            <a:lvl1pPr>
              <a:defRPr/>
            </a:lvl1pPr>
          </a:lstStyle>
          <a:p>
            <a:fld id="{B81ECB31-5D84-48E1-8460-7AA85BE885D6}" type="slidenum">
              <a:rPr lang="en-US" altLang="en-US"/>
              <a:pPr/>
              <a:t>‹#›</a:t>
            </a:fld>
            <a:endParaRPr lang="en-US" altLang="en-US"/>
          </a:p>
        </p:txBody>
      </p:sp>
    </p:spTree>
    <p:extLst>
      <p:ext uri="{BB962C8B-B14F-4D97-AF65-F5344CB8AC3E}">
        <p14:creationId xmlns:p14="http://schemas.microsoft.com/office/powerpoint/2010/main" val="332606999"/>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A834907-0887-489F-9205-399F738387AB}"/>
              </a:ext>
            </a:extLst>
          </p:cNvPr>
          <p:cNvSpPr>
            <a:spLocks noGrp="1"/>
          </p:cNvSpPr>
          <p:nvPr>
            <p:ph type="dt" sz="half" idx="10"/>
          </p:nvPr>
        </p:nvSpPr>
        <p:spPr/>
        <p:txBody>
          <a:bodyPr/>
          <a:lstStyle>
            <a:lvl1pPr>
              <a:defRPr/>
            </a:lvl1pPr>
          </a:lstStyle>
          <a:p>
            <a:pPr>
              <a:defRPr/>
            </a:pPr>
            <a:fld id="{652946C4-63CA-4359-AA50-80E8B2326052}" type="datetime1">
              <a:rPr lang="en-US" smtClean="0"/>
              <a:t>6/16/2025</a:t>
            </a:fld>
            <a:endParaRPr lang="en-US" dirty="0"/>
          </a:p>
        </p:txBody>
      </p:sp>
      <p:sp>
        <p:nvSpPr>
          <p:cNvPr id="6" name="Footer Placeholder 4">
            <a:extLst>
              <a:ext uri="{FF2B5EF4-FFF2-40B4-BE49-F238E27FC236}">
                <a16:creationId xmlns:a16="http://schemas.microsoft.com/office/drawing/2014/main" id="{29935086-C98D-4542-8EAA-F4380974019C}"/>
              </a:ext>
            </a:extLst>
          </p:cNvPr>
          <p:cNvSpPr>
            <a:spLocks noGrp="1"/>
          </p:cNvSpPr>
          <p:nvPr>
            <p:ph type="ftr" sz="quarter" idx="11"/>
          </p:nvPr>
        </p:nvSpPr>
        <p:spPr/>
        <p:txBody>
          <a:bodyPr/>
          <a:lstStyle>
            <a:lvl1pPr>
              <a:defRPr/>
            </a:lvl1pPr>
          </a:lstStyle>
          <a:p>
            <a:pPr>
              <a:defRPr/>
            </a:pPr>
            <a:r>
              <a:rPr lang="en-US"/>
              <a:t>Prof. Abdallah Ali-Nakyea, PhD</a:t>
            </a:r>
          </a:p>
        </p:txBody>
      </p:sp>
      <p:sp>
        <p:nvSpPr>
          <p:cNvPr id="7" name="Slide Number Placeholder 5">
            <a:extLst>
              <a:ext uri="{FF2B5EF4-FFF2-40B4-BE49-F238E27FC236}">
                <a16:creationId xmlns:a16="http://schemas.microsoft.com/office/drawing/2014/main" id="{8E3201CF-CBB9-40A9-B793-836DA720F041}"/>
              </a:ext>
            </a:extLst>
          </p:cNvPr>
          <p:cNvSpPr>
            <a:spLocks noGrp="1"/>
          </p:cNvSpPr>
          <p:nvPr>
            <p:ph type="sldNum" sz="quarter" idx="12"/>
          </p:nvPr>
        </p:nvSpPr>
        <p:spPr/>
        <p:txBody>
          <a:bodyPr/>
          <a:lstStyle>
            <a:lvl1pPr>
              <a:defRPr/>
            </a:lvl1pPr>
          </a:lstStyle>
          <a:p>
            <a:fld id="{0C8EEC2A-7809-4834-BE58-66A54694B2F5}" type="slidenum">
              <a:rPr lang="en-US" altLang="en-US"/>
              <a:pPr/>
              <a:t>‹#›</a:t>
            </a:fld>
            <a:endParaRPr lang="en-US" altLang="en-US"/>
          </a:p>
        </p:txBody>
      </p:sp>
    </p:spTree>
    <p:extLst>
      <p:ext uri="{BB962C8B-B14F-4D97-AF65-F5344CB8AC3E}">
        <p14:creationId xmlns:p14="http://schemas.microsoft.com/office/powerpoint/2010/main" val="1155087924"/>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A3CF2A6-A7B1-4DCA-B73D-B3CAE7AABCEE}"/>
              </a:ext>
            </a:extLst>
          </p:cNvPr>
          <p:cNvSpPr>
            <a:spLocks noGrp="1"/>
          </p:cNvSpPr>
          <p:nvPr>
            <p:ph type="dt" sz="half" idx="10"/>
          </p:nvPr>
        </p:nvSpPr>
        <p:spPr/>
        <p:txBody>
          <a:bodyPr/>
          <a:lstStyle>
            <a:lvl1pPr>
              <a:defRPr/>
            </a:lvl1pPr>
          </a:lstStyle>
          <a:p>
            <a:pPr>
              <a:defRPr/>
            </a:pPr>
            <a:fld id="{0EDDBEA0-BFC7-4E40-9D6F-F6DAE8AD05D5}" type="datetime1">
              <a:rPr lang="en-US" smtClean="0"/>
              <a:t>6/16/2025</a:t>
            </a:fld>
            <a:endParaRPr lang="en-US" dirty="0"/>
          </a:p>
        </p:txBody>
      </p:sp>
      <p:sp>
        <p:nvSpPr>
          <p:cNvPr id="6" name="Footer Placeholder 4">
            <a:extLst>
              <a:ext uri="{FF2B5EF4-FFF2-40B4-BE49-F238E27FC236}">
                <a16:creationId xmlns:a16="http://schemas.microsoft.com/office/drawing/2014/main" id="{911C9B6C-E596-4977-A8A4-9B8987064F73}"/>
              </a:ext>
            </a:extLst>
          </p:cNvPr>
          <p:cNvSpPr>
            <a:spLocks noGrp="1"/>
          </p:cNvSpPr>
          <p:nvPr>
            <p:ph type="ftr" sz="quarter" idx="11"/>
          </p:nvPr>
        </p:nvSpPr>
        <p:spPr/>
        <p:txBody>
          <a:bodyPr/>
          <a:lstStyle>
            <a:lvl1pPr>
              <a:defRPr/>
            </a:lvl1pPr>
          </a:lstStyle>
          <a:p>
            <a:pPr>
              <a:defRPr/>
            </a:pPr>
            <a:r>
              <a:rPr lang="en-US"/>
              <a:t>Prof. Abdallah Ali-Nakyea, PhD</a:t>
            </a:r>
          </a:p>
        </p:txBody>
      </p:sp>
      <p:sp>
        <p:nvSpPr>
          <p:cNvPr id="7" name="Slide Number Placeholder 5">
            <a:extLst>
              <a:ext uri="{FF2B5EF4-FFF2-40B4-BE49-F238E27FC236}">
                <a16:creationId xmlns:a16="http://schemas.microsoft.com/office/drawing/2014/main" id="{91239587-3A3C-48A2-9CDF-7D8C60A5938B}"/>
              </a:ext>
            </a:extLst>
          </p:cNvPr>
          <p:cNvSpPr>
            <a:spLocks noGrp="1"/>
          </p:cNvSpPr>
          <p:nvPr>
            <p:ph type="sldNum" sz="quarter" idx="12"/>
          </p:nvPr>
        </p:nvSpPr>
        <p:spPr/>
        <p:txBody>
          <a:bodyPr/>
          <a:lstStyle>
            <a:lvl1pPr>
              <a:defRPr/>
            </a:lvl1pPr>
          </a:lstStyle>
          <a:p>
            <a:fld id="{06596028-7A20-4F0B-80E7-FD8C21DC0403}" type="slidenum">
              <a:rPr lang="en-US" altLang="en-US"/>
              <a:pPr/>
              <a:t>‹#›</a:t>
            </a:fld>
            <a:endParaRPr lang="en-US" altLang="en-US"/>
          </a:p>
        </p:txBody>
      </p:sp>
    </p:spTree>
    <p:extLst>
      <p:ext uri="{BB962C8B-B14F-4D97-AF65-F5344CB8AC3E}">
        <p14:creationId xmlns:p14="http://schemas.microsoft.com/office/powerpoint/2010/main" val="3197075549"/>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932F190-59A5-4746-9150-D6E512F366F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E9961A7-B7E4-4604-9492-9DB9129B628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1EF5C9B-75B4-4022-B751-9AEF7ECA6C7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DB458A90-D549-494E-9A62-8F3F4BE4884E}" type="datetime1">
              <a:rPr lang="en-US" smtClean="0"/>
              <a:t>6/16/2025</a:t>
            </a:fld>
            <a:endParaRPr lang="en-US" dirty="0"/>
          </a:p>
        </p:txBody>
      </p:sp>
      <p:sp>
        <p:nvSpPr>
          <p:cNvPr id="5" name="Footer Placeholder 4">
            <a:extLst>
              <a:ext uri="{FF2B5EF4-FFF2-40B4-BE49-F238E27FC236}">
                <a16:creationId xmlns:a16="http://schemas.microsoft.com/office/drawing/2014/main" id="{CD2F8432-7C13-498F-B667-3AD7786FC26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r>
              <a:rPr lang="en-US"/>
              <a:t>Prof. Abdallah Ali-Nakyea, PhD</a:t>
            </a:r>
          </a:p>
        </p:txBody>
      </p:sp>
      <p:sp>
        <p:nvSpPr>
          <p:cNvPr id="6" name="Slide Number Placeholder 5">
            <a:extLst>
              <a:ext uri="{FF2B5EF4-FFF2-40B4-BE49-F238E27FC236}">
                <a16:creationId xmlns:a16="http://schemas.microsoft.com/office/drawing/2014/main" id="{131C0ACC-F0FA-4F20-B135-484267000C2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8499AE2-E2A0-49EA-85DA-1FE4E37646A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axpayerporta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axdev.org/sites/default/files/2024-11/A-survey-of-the-Ghanaian-tax-system-Nov-2024-1.pdf" TargetMode="External"/><Relationship Id="rId2" Type="http://schemas.openxmlformats.org/officeDocument/2006/relationships/hyperlink" Target="https://www.researchgate.net/publication/380114049_THE_ROLE_OF_ETHICAL_PRACTICES_IN_ACCOUNTING_A_REVIEW_OF_CORPORATE_GOVERNANCE_AND_COMPLIANCE_TRENDS/citation/download"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gra.gov.gh/"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blogs.worldbank.org/en/governance/effective-tax-administration-is-critical-in-enhancing-growth" TargetMode="External"/><Relationship Id="rId2" Type="http://schemas.openxmlformats.org/officeDocument/2006/relationships/hyperlink" Target="https://www.abacademies.org/articles/The-crucial-role-of-tax-administration-in-revenue-generation-and-economic-development-1532-5822-29-s1-002.pdf"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accountancyeurope.eu/wp-content/uploads/1510_The_accountancy_profession_and_taxation.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ifac.org/knowledge-gateway/discussion/role-professional-accountants-proper-functioning-taxation-systems" TargetMode="External"/><Relationship Id="rId2" Type="http://schemas.openxmlformats.org/officeDocument/2006/relationships/hyperlink" Target="https://doi.org/10.1787/9789264041813-e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D2D173E-B6BF-47BB-9BFD-4240348AC2D8}"/>
              </a:ext>
            </a:extLst>
          </p:cNvPr>
          <p:cNvSpPr>
            <a:spLocks noGrp="1"/>
          </p:cNvSpPr>
          <p:nvPr>
            <p:ph type="ctrTitle"/>
          </p:nvPr>
        </p:nvSpPr>
        <p:spPr>
          <a:xfrm>
            <a:off x="0" y="-20320"/>
            <a:ext cx="12192000" cy="4516120"/>
          </a:xfrm>
        </p:spPr>
        <p:txBody>
          <a:bodyPr>
            <a:noAutofit/>
          </a:bodyPr>
          <a:lstStyle/>
          <a:p>
            <a:pPr>
              <a:lnSpc>
                <a:spcPct val="150000"/>
              </a:lnSpc>
              <a:defRPr/>
            </a:pPr>
            <a:br>
              <a:rPr lang="en-GB" sz="2900" dirty="0">
                <a:solidFill>
                  <a:schemeClr val="bg1"/>
                </a:solidFill>
              </a:rPr>
            </a:br>
            <a:br>
              <a:rPr lang="en-GB" sz="2900" dirty="0">
                <a:solidFill>
                  <a:schemeClr val="bg1"/>
                </a:solidFill>
              </a:rPr>
            </a:br>
            <a:br>
              <a:rPr lang="en-GB" sz="2900" dirty="0">
                <a:solidFill>
                  <a:schemeClr val="bg1"/>
                </a:solidFill>
              </a:rPr>
            </a:br>
            <a:br>
              <a:rPr lang="en-GB" sz="2900" dirty="0">
                <a:solidFill>
                  <a:schemeClr val="bg1"/>
                </a:solidFill>
              </a:rPr>
            </a:br>
            <a:br>
              <a:rPr lang="en-GB" sz="2900" dirty="0">
                <a:solidFill>
                  <a:schemeClr val="bg1"/>
                </a:solidFill>
              </a:rPr>
            </a:br>
            <a:br>
              <a:rPr lang="en-GB" sz="2900" dirty="0">
                <a:solidFill>
                  <a:schemeClr val="bg1"/>
                </a:solidFill>
              </a:rPr>
            </a:br>
            <a:r>
              <a:rPr lang="en-US" sz="2400" b="1" dirty="0">
                <a:solidFill>
                  <a:schemeClr val="bg1"/>
                </a:solidFill>
                <a:latin typeface="Times" panose="02020603050405020304" pitchFamily="18" charset="0"/>
                <a:cs typeface="Times" panose="02020603050405020304" pitchFamily="18" charset="0"/>
              </a:rPr>
              <a:t>ENSURING THE PROPER FUNCTIONING OF GHANA'S TAX SYSTEMS IN A DIGITAL AGE:  THE ROLE OF PROFESSIONAL ACCOUNTANTS </a:t>
            </a:r>
            <a:br>
              <a:rPr lang="en-GH" sz="2900" dirty="0">
                <a:solidFill>
                  <a:schemeClr val="bg1"/>
                </a:solidFill>
                <a:latin typeface="Times" panose="02020603050405020304" pitchFamily="18" charset="0"/>
                <a:ea typeface="Calibri" panose="020F0502020204030204" pitchFamily="34" charset="0"/>
                <a:cs typeface="Times" panose="02020603050405020304" pitchFamily="18" charset="0"/>
              </a:rPr>
            </a:br>
            <a:br>
              <a:rPr lang="en-GB" altLang="en-US" sz="2900" dirty="0">
                <a:solidFill>
                  <a:schemeClr val="bg1"/>
                </a:solidFill>
              </a:rPr>
            </a:br>
            <a:r>
              <a:rPr lang="en-GB" altLang="en-US" sz="2400" dirty="0">
                <a:solidFill>
                  <a:schemeClr val="bg1"/>
                </a:solidFill>
                <a:latin typeface="Times" panose="02020603050405020304" pitchFamily="18" charset="0"/>
                <a:cs typeface="Times" panose="02020603050405020304" pitchFamily="18" charset="0"/>
              </a:rPr>
              <a:t>PROF. ABDALLAH ALI-NAKYEA, PhD</a:t>
            </a:r>
            <a:br>
              <a:rPr lang="en-GB" altLang="en-US" sz="2900" dirty="0">
                <a:solidFill>
                  <a:schemeClr val="bg1"/>
                </a:solidFill>
                <a:latin typeface="Times" panose="02020603050405020304" pitchFamily="18" charset="0"/>
                <a:cs typeface="Times" panose="02020603050405020304" pitchFamily="18" charset="0"/>
              </a:rPr>
            </a:br>
            <a:r>
              <a:rPr lang="en-GB" altLang="en-US" sz="2400" dirty="0">
                <a:solidFill>
                  <a:schemeClr val="bg1"/>
                </a:solidFill>
                <a:latin typeface="Times" panose="02020603050405020304" pitchFamily="18" charset="0"/>
                <a:cs typeface="Times" panose="02020603050405020304" pitchFamily="18" charset="0"/>
              </a:rPr>
              <a:t>(Associate Professor – Tax Law and Policy, University of Ghana School of Law)</a:t>
            </a:r>
            <a:br>
              <a:rPr lang="en-GB" altLang="en-US" sz="2400" dirty="0">
                <a:solidFill>
                  <a:schemeClr val="bg1"/>
                </a:solidFill>
                <a:latin typeface="Times" panose="02020603050405020304" pitchFamily="18" charset="0"/>
                <a:cs typeface="Times" panose="02020603050405020304" pitchFamily="18" charset="0"/>
              </a:rPr>
            </a:br>
            <a:br>
              <a:rPr lang="en-GB" altLang="en-US" sz="2400" dirty="0">
                <a:solidFill>
                  <a:schemeClr val="bg1"/>
                </a:solidFill>
                <a:latin typeface="Times" panose="02020603050405020304" pitchFamily="18" charset="0"/>
                <a:cs typeface="Times" panose="02020603050405020304" pitchFamily="18" charset="0"/>
              </a:rPr>
            </a:br>
            <a:r>
              <a:rPr lang="en-GB" altLang="en-US" sz="2400" dirty="0">
                <a:solidFill>
                  <a:schemeClr val="bg1"/>
                </a:solidFill>
                <a:latin typeface="Times" panose="02020603050405020304" pitchFamily="18" charset="0"/>
                <a:cs typeface="Times" panose="02020603050405020304" pitchFamily="18" charset="0"/>
              </a:rPr>
              <a:t>2025 ACCOUNTANTS’ CONFERENCE - TAKORADI</a:t>
            </a:r>
            <a:br>
              <a:rPr lang="en-GB" altLang="en-US" sz="2900" dirty="0">
                <a:solidFill>
                  <a:schemeClr val="bg1"/>
                </a:solidFill>
                <a:latin typeface="Times" panose="02020603050405020304" pitchFamily="18" charset="0"/>
                <a:cs typeface="Times" panose="02020603050405020304" pitchFamily="18" charset="0"/>
              </a:rPr>
            </a:br>
            <a:br>
              <a:rPr lang="en-GB" altLang="en-US" sz="2900" dirty="0">
                <a:solidFill>
                  <a:schemeClr val="bg1"/>
                </a:solidFill>
                <a:latin typeface="Times" panose="02020603050405020304" pitchFamily="18" charset="0"/>
                <a:cs typeface="Times" panose="02020603050405020304" pitchFamily="18" charset="0"/>
              </a:rPr>
            </a:br>
            <a:br>
              <a:rPr lang="en-GB" altLang="en-US" sz="2900" dirty="0">
                <a:solidFill>
                  <a:schemeClr val="bg1"/>
                </a:solidFill>
              </a:rPr>
            </a:br>
            <a:br>
              <a:rPr lang="en-GB" altLang="en-US" sz="2900" dirty="0">
                <a:solidFill>
                  <a:schemeClr val="bg1"/>
                </a:solidFill>
              </a:rPr>
            </a:br>
            <a:br>
              <a:rPr lang="en-GB" sz="2900" dirty="0">
                <a:solidFill>
                  <a:schemeClr val="bg1"/>
                </a:solidFill>
              </a:rPr>
            </a:br>
            <a:r>
              <a:rPr lang="en-GB" sz="2900" dirty="0">
                <a:solidFill>
                  <a:schemeClr val="bg1"/>
                </a:solidFill>
              </a:rPr>
              <a:t> </a:t>
            </a:r>
            <a:br>
              <a:rPr lang="en-GB" sz="2900" dirty="0">
                <a:solidFill>
                  <a:schemeClr val="bg1"/>
                </a:solidFill>
              </a:rPr>
            </a:br>
            <a:endParaRPr lang="en-US" altLang="en-US" sz="2900" b="1" dirty="0">
              <a:solidFill>
                <a:schemeClr val="bg1"/>
              </a:solidFill>
              <a:latin typeface="Myriad Pro"/>
            </a:endParaRPr>
          </a:p>
        </p:txBody>
      </p:sp>
      <p:sp>
        <p:nvSpPr>
          <p:cNvPr id="2" name="Footer Placeholder 1">
            <a:extLst>
              <a:ext uri="{FF2B5EF4-FFF2-40B4-BE49-F238E27FC236}">
                <a16:creationId xmlns:a16="http://schemas.microsoft.com/office/drawing/2014/main" id="{F1E81FA7-1C6C-4C34-BD7D-07434065A877}"/>
              </a:ext>
            </a:extLst>
          </p:cNvPr>
          <p:cNvSpPr>
            <a:spLocks noGrp="1"/>
          </p:cNvSpPr>
          <p:nvPr>
            <p:ph type="ftr" sz="quarter" idx="11"/>
          </p:nvPr>
        </p:nvSpPr>
        <p:spPr/>
        <p:txBody>
          <a:bodyPr/>
          <a:lstStyle/>
          <a:p>
            <a:pPr>
              <a:defRPr/>
            </a:pPr>
            <a:r>
              <a:rPr lang="en-US"/>
              <a:t>Prof. Abdallah Ali-Nakyea, PhD</a:t>
            </a:r>
            <a:endParaRPr lang="en-US" dirty="0"/>
          </a:p>
        </p:txBody>
      </p:sp>
      <p:sp>
        <p:nvSpPr>
          <p:cNvPr id="3" name="Slide Number Placeholder 2">
            <a:extLst>
              <a:ext uri="{FF2B5EF4-FFF2-40B4-BE49-F238E27FC236}">
                <a16:creationId xmlns:a16="http://schemas.microsoft.com/office/drawing/2014/main" id="{96BB5662-5EB9-4828-9178-EBDB7D03819D}"/>
              </a:ext>
            </a:extLst>
          </p:cNvPr>
          <p:cNvSpPr>
            <a:spLocks noGrp="1"/>
          </p:cNvSpPr>
          <p:nvPr>
            <p:ph type="sldNum" sz="quarter" idx="12"/>
          </p:nvPr>
        </p:nvSpPr>
        <p:spPr/>
        <p:txBody>
          <a:bodyPr/>
          <a:lstStyle/>
          <a:p>
            <a:fld id="{F47CFDEE-82CD-47A7-A262-19DA6657735B}" type="slidenum">
              <a:rPr lang="en-US" altLang="en-US" smtClean="0"/>
              <a:pPr/>
              <a:t>1</a:t>
            </a:fld>
            <a:endParaRPr lang="en-US" altLang="en-US"/>
          </a:p>
        </p:txBody>
      </p:sp>
      <p:sp>
        <p:nvSpPr>
          <p:cNvPr id="4" name="Date Placeholder 3">
            <a:extLst>
              <a:ext uri="{FF2B5EF4-FFF2-40B4-BE49-F238E27FC236}">
                <a16:creationId xmlns:a16="http://schemas.microsoft.com/office/drawing/2014/main" id="{A36BFE04-0C27-6FDC-C2A7-B71E6EAEF5DF}"/>
              </a:ext>
            </a:extLst>
          </p:cNvPr>
          <p:cNvSpPr>
            <a:spLocks noGrp="1"/>
          </p:cNvSpPr>
          <p:nvPr>
            <p:ph type="dt" sz="half" idx="10"/>
          </p:nvPr>
        </p:nvSpPr>
        <p:spPr/>
        <p:txBody>
          <a:bodyPr/>
          <a:lstStyle/>
          <a:p>
            <a:pPr>
              <a:defRPr/>
            </a:pPr>
            <a:fld id="{310B062D-4574-45EC-A168-033204507EA6}" type="datetime1">
              <a:rPr lang="en-US" smtClean="0"/>
              <a:t>6/16/2025</a:t>
            </a:fld>
            <a:endParaRPr lang="en-US" dirty="0"/>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841248" y="256032"/>
            <a:ext cx="10506456" cy="1014984"/>
          </a:xfrm>
        </p:spPr>
        <p:txBody>
          <a:bodyPr anchor="b">
            <a:normAutofit/>
          </a:bodyPr>
          <a:lstStyle/>
          <a:p>
            <a:pPr>
              <a:lnSpc>
                <a:spcPct val="90000"/>
              </a:lnSpc>
            </a:pPr>
            <a:r>
              <a:rPr lang="en-US" sz="4100">
                <a:latin typeface="Times New Roman" panose="02020603050405020304" pitchFamily="18" charset="0"/>
                <a:cs typeface="Times New Roman" panose="02020603050405020304" pitchFamily="18" charset="0"/>
              </a:rPr>
              <a:t>GHANA’S TAX SYSTEM IN A DIGITAL AGE</a:t>
            </a:r>
            <a:endParaRPr lang="en-US" sz="4100"/>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Date Placeholder 5">
            <a:extLst>
              <a:ext uri="{FF2B5EF4-FFF2-40B4-BE49-F238E27FC236}">
                <a16:creationId xmlns:a16="http://schemas.microsoft.com/office/drawing/2014/main" id="{D0A04C63-518A-C0F3-6FF5-80D07657B9FD}"/>
              </a:ext>
            </a:extLst>
          </p:cNvPr>
          <p:cNvSpPr>
            <a:spLocks noGrp="1"/>
          </p:cNvSpPr>
          <p:nvPr>
            <p:ph type="dt" sz="half" idx="10"/>
          </p:nvPr>
        </p:nvSpPr>
        <p:spPr>
          <a:xfrm>
            <a:off x="841248" y="6356350"/>
            <a:ext cx="2577503" cy="365125"/>
          </a:xfrm>
        </p:spPr>
        <p:txBody>
          <a:bodyPr>
            <a:normAutofit/>
          </a:bodyPr>
          <a:lstStyle/>
          <a:p>
            <a:pPr>
              <a:spcAft>
                <a:spcPts val="600"/>
              </a:spcAft>
              <a:defRPr/>
            </a:pPr>
            <a:fld id="{0F938619-DCB2-49D8-94FB-143471747F7C}" type="datetime1">
              <a:rPr lang="en-US">
                <a:solidFill>
                  <a:schemeClr val="tx1">
                    <a:lumMod val="50000"/>
                    <a:lumOff val="50000"/>
                  </a:schemeClr>
                </a:solidFill>
              </a:rPr>
              <a:pPr>
                <a:spcAft>
                  <a:spcPts val="600"/>
                </a:spcAft>
                <a:defRPr/>
              </a:pPr>
              <a:t>6/16/2025</a:t>
            </a:fld>
            <a:endParaRPr lang="en-US">
              <a:solidFill>
                <a:schemeClr val="tx1">
                  <a:lumMod val="50000"/>
                  <a:lumOff val="50000"/>
                </a:schemeClr>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solidFill>
                  <a:schemeClr val="tx1">
                    <a:lumMod val="50000"/>
                    <a:lumOff val="50000"/>
                  </a:schemeClr>
                </a:solidFill>
              </a:rPr>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8038102" y="6356350"/>
            <a:ext cx="2477498" cy="365125"/>
          </a:xfrm>
        </p:spPr>
        <p:txBody>
          <a:bodyPr>
            <a:normAutofit/>
          </a:bodyPr>
          <a:lstStyle/>
          <a:p>
            <a:pPr>
              <a:spcAft>
                <a:spcPts val="600"/>
              </a:spcAft>
            </a:pPr>
            <a:fld id="{669B9FBC-0170-41D4-8FB7-5735A17F9AC8}" type="slidenum">
              <a:rPr lang="en-US" altLang="en-US">
                <a:solidFill>
                  <a:schemeClr val="tx1">
                    <a:lumMod val="50000"/>
                    <a:lumOff val="50000"/>
                  </a:schemeClr>
                </a:solidFill>
              </a:rPr>
              <a:pPr>
                <a:spcAft>
                  <a:spcPts val="600"/>
                </a:spcAft>
              </a:pPr>
              <a:t>10</a:t>
            </a:fld>
            <a:endParaRPr lang="en-US" altLang="en-US" dirty="0">
              <a:solidFill>
                <a:schemeClr val="tx1">
                  <a:lumMod val="50000"/>
                  <a:lumOff val="50000"/>
                </a:schemeClr>
              </a:solidFill>
            </a:endParaRPr>
          </a:p>
        </p:txBody>
      </p:sp>
      <p:graphicFrame>
        <p:nvGraphicFramePr>
          <p:cNvPr id="8" name="Content Placeholder 2">
            <a:extLst>
              <a:ext uri="{FF2B5EF4-FFF2-40B4-BE49-F238E27FC236}">
                <a16:creationId xmlns:a16="http://schemas.microsoft.com/office/drawing/2014/main" id="{9E130C9E-36D9-FE42-1EFC-824FFF1B2EF7}"/>
              </a:ext>
            </a:extLst>
          </p:cNvPr>
          <p:cNvGraphicFramePr>
            <a:graphicFrameLocks noGrp="1"/>
          </p:cNvGraphicFramePr>
          <p:nvPr>
            <p:ph idx="1"/>
            <p:extLst>
              <p:ext uri="{D42A27DB-BD31-4B8C-83A1-F6EECF244321}">
                <p14:modId xmlns:p14="http://schemas.microsoft.com/office/powerpoint/2010/main" val="167262047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black background with a black square">
            <a:extLst>
              <a:ext uri="{FF2B5EF4-FFF2-40B4-BE49-F238E27FC236}">
                <a16:creationId xmlns:a16="http://schemas.microsoft.com/office/drawing/2014/main" id="{E3492601-CEE0-21C3-ADE6-EAD3AA5A80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82"/>
            <a:ext cx="12192000" cy="6858000"/>
          </a:xfrm>
          <a:prstGeom prst="rect">
            <a:avLst/>
          </a:prstGeom>
        </p:spPr>
      </p:pic>
    </p:spTree>
    <p:extLst>
      <p:ext uri="{BB962C8B-B14F-4D97-AF65-F5344CB8AC3E}">
        <p14:creationId xmlns:p14="http://schemas.microsoft.com/office/powerpoint/2010/main" val="426857526"/>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371599" y="294538"/>
            <a:ext cx="9895951" cy="1033669"/>
          </a:xfrm>
        </p:spPr>
        <p:txBody>
          <a:bodyPr>
            <a:normAutofit/>
          </a:bodyPr>
          <a:lstStyle/>
          <a:p>
            <a:pPr>
              <a:lnSpc>
                <a:spcPct val="90000"/>
              </a:lnSpc>
            </a:pPr>
            <a:r>
              <a:rPr lang="en-US" sz="3400">
                <a:solidFill>
                  <a:srgbClr val="FFFFFF"/>
                </a:solidFill>
                <a:latin typeface="Times New Roman" panose="02020603050405020304" pitchFamily="18" charset="0"/>
                <a:cs typeface="Times New Roman" panose="02020603050405020304" pitchFamily="18" charset="0"/>
              </a:rPr>
              <a:t>GHANA’S TAX SYSTEM IN THE DIGITAL AGE</a:t>
            </a:r>
            <a:endParaRPr lang="en-US" sz="3400">
              <a:solidFill>
                <a:srgbClr val="FFFFFF"/>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3657600" y="6441579"/>
            <a:ext cx="4114800" cy="365125"/>
          </a:xfrm>
        </p:spPr>
        <p:txBody>
          <a:bodyPr>
            <a:normAutofit/>
          </a:bodyPr>
          <a:lstStyle/>
          <a:p>
            <a:pPr>
              <a:spcAft>
                <a:spcPts val="600"/>
              </a:spcAft>
              <a:defRPr/>
            </a:pPr>
            <a:r>
              <a:rPr lang="en-US" sz="1100" dirty="0">
                <a:solidFill>
                  <a:schemeClr val="bg1">
                    <a:lumMod val="50000"/>
                  </a:schemeClr>
                </a:solidFill>
              </a:rPr>
              <a:t>Prof. Abdallah Ali-</a:t>
            </a:r>
            <a:r>
              <a:rPr lang="en-US" sz="1100" dirty="0" err="1">
                <a:solidFill>
                  <a:schemeClr val="bg1">
                    <a:lumMod val="50000"/>
                  </a:schemeClr>
                </a:solidFill>
              </a:rPr>
              <a:t>Nakyea</a:t>
            </a:r>
            <a:r>
              <a:rPr lang="en-US" sz="1100" dirty="0">
                <a:solidFill>
                  <a:schemeClr val="bg1">
                    <a:lumMod val="50000"/>
                  </a:schemeClr>
                </a:solidFill>
              </a:rPr>
              <a:t>, PhD</a:t>
            </a:r>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685799" y="1711976"/>
            <a:ext cx="11048999" cy="3352800"/>
          </a:xfrm>
        </p:spPr>
        <p:txBody>
          <a:bodyPr anchor="ctr">
            <a:normAutofit/>
          </a:bodyPr>
          <a:lstStyle/>
          <a:p>
            <a:pPr>
              <a:lnSpc>
                <a:spcPct val="90000"/>
              </a:lnSpc>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Digitalization is significantly improving tax administrations' capacity to gather, handle, and track tax data, which is changing how they function.</a:t>
            </a:r>
          </a:p>
          <a:p>
            <a:pPr marL="0" indent="0">
              <a:lnSpc>
                <a:spcPct val="90000"/>
              </a:lnSpc>
              <a:buNone/>
            </a:pPr>
            <a:endParaRPr lang="en-US" sz="19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One notable instance is electronic invoicing, or e-invoicing, which enables automatic billing data transfer between businesses and the tax authority. </a:t>
            </a:r>
          </a:p>
          <a:p>
            <a:pPr>
              <a:lnSpc>
                <a:spcPct val="90000"/>
              </a:lnSpc>
              <a:buFont typeface="Wingdings" panose="05000000000000000000" pitchFamily="2" charset="2"/>
              <a:buChar char="Ø"/>
            </a:pPr>
            <a:endParaRPr lang="en-US" sz="19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The Ghana Revenue Authority is catching up with the digital age by introducing electronic taxation in the following spheres:</a:t>
            </a:r>
          </a:p>
          <a:p>
            <a:pPr marL="0" indent="0">
              <a:lnSpc>
                <a:spcPct val="90000"/>
              </a:lnSpc>
              <a:buNone/>
            </a:pPr>
            <a:endParaRPr lang="en-US" sz="1900" dirty="0">
              <a:latin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38AD0FE9-FA2F-E041-4943-A19A8CEDB92B}"/>
              </a:ext>
            </a:extLst>
          </p:cNvPr>
          <p:cNvSpPr>
            <a:spLocks noGrp="1"/>
          </p:cNvSpPr>
          <p:nvPr>
            <p:ph type="dt" sz="half" idx="10"/>
          </p:nvPr>
        </p:nvSpPr>
        <p:spPr>
          <a:xfrm>
            <a:off x="228600" y="6441579"/>
            <a:ext cx="2743200" cy="365125"/>
          </a:xfrm>
        </p:spPr>
        <p:txBody>
          <a:bodyPr>
            <a:normAutofit/>
          </a:bodyPr>
          <a:lstStyle/>
          <a:p>
            <a:pPr>
              <a:spcAft>
                <a:spcPts val="600"/>
              </a:spcAft>
              <a:defRPr/>
            </a:pPr>
            <a:fld id="{B45A6BAC-6EA6-41F2-B312-37AE050A81A6}" type="datetime1">
              <a:rPr lang="en-US" sz="1100">
                <a:solidFill>
                  <a:schemeClr val="tx1">
                    <a:lumMod val="50000"/>
                    <a:lumOff val="50000"/>
                  </a:schemeClr>
                </a:solidFill>
              </a:rPr>
              <a:pPr>
                <a:spcAft>
                  <a:spcPts val="600"/>
                </a:spcAft>
                <a:defRPr/>
              </a:pPr>
              <a:t>6/16/2025</a:t>
            </a:fld>
            <a:endParaRPr lang="en-US" sz="11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10058400" y="6441579"/>
            <a:ext cx="445913" cy="365125"/>
          </a:xfrm>
        </p:spPr>
        <p:txBody>
          <a:bodyPr>
            <a:normAutofit/>
          </a:bodyPr>
          <a:lstStyle/>
          <a:p>
            <a:pPr>
              <a:spcAft>
                <a:spcPts val="600"/>
              </a:spcAft>
            </a:pPr>
            <a:fld id="{669B9FBC-0170-41D4-8FB7-5735A17F9AC8}" type="slidenum">
              <a:rPr lang="en-US" altLang="en-US" sz="1100">
                <a:solidFill>
                  <a:schemeClr val="tx1">
                    <a:lumMod val="50000"/>
                    <a:lumOff val="50000"/>
                  </a:schemeClr>
                </a:solidFill>
              </a:rPr>
              <a:pPr>
                <a:spcAft>
                  <a:spcPts val="600"/>
                </a:spcAft>
              </a:pPr>
              <a:t>11</a:t>
            </a:fld>
            <a:endParaRPr lang="en-US" altLang="en-US" sz="1100" dirty="0">
              <a:solidFill>
                <a:schemeClr val="tx1">
                  <a:lumMod val="50000"/>
                  <a:lumOff val="50000"/>
                </a:schemeClr>
              </a:solidFill>
            </a:endParaRPr>
          </a:p>
        </p:txBody>
      </p:sp>
      <p:sp>
        <p:nvSpPr>
          <p:cNvPr id="7" name="TextBox 6">
            <a:extLst>
              <a:ext uri="{FF2B5EF4-FFF2-40B4-BE49-F238E27FC236}">
                <a16:creationId xmlns:a16="http://schemas.microsoft.com/office/drawing/2014/main" id="{22F13BDF-E6B2-9D21-A465-CEC1A9D00F41}"/>
              </a:ext>
            </a:extLst>
          </p:cNvPr>
          <p:cNvSpPr txBox="1"/>
          <p:nvPr/>
        </p:nvSpPr>
        <p:spPr>
          <a:xfrm>
            <a:off x="1447800" y="4519139"/>
            <a:ext cx="7620000" cy="1320361"/>
          </a:xfrm>
          <a:prstGeom prst="rect">
            <a:avLst/>
          </a:prstGeom>
          <a:noFill/>
        </p:spPr>
        <p:txBody>
          <a:bodyPr wrap="square" rtlCol="0">
            <a:spAutoFit/>
          </a:bodyPr>
          <a:lstStyle/>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Online filing of tax returns. </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E-VAT implementation to ensure proper revenue tracking.</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Taxation of digital transactions and e-commerce platforms.</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New policies for taxing cryptocurrency and online forex trading.</a:t>
            </a:r>
          </a:p>
        </p:txBody>
      </p:sp>
      <p:pic>
        <p:nvPicPr>
          <p:cNvPr id="9" name="Picture 8" descr="A black background with a black square&#10;&#10;AI-generated content may be incorrect.">
            <a:extLst>
              <a:ext uri="{FF2B5EF4-FFF2-40B4-BE49-F238E27FC236}">
                <a16:creationId xmlns:a16="http://schemas.microsoft.com/office/drawing/2014/main" id="{A979CC93-9995-FB74-E013-AD3D87E23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60177358"/>
      </p:ext>
    </p:extLst>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371599" y="294538"/>
            <a:ext cx="9895951" cy="1033669"/>
          </a:xfrm>
        </p:spPr>
        <p:txBody>
          <a:bodyPr>
            <a:normAutofit/>
          </a:bodyPr>
          <a:lstStyle/>
          <a:p>
            <a:pPr>
              <a:lnSpc>
                <a:spcPct val="90000"/>
              </a:lnSpc>
            </a:pPr>
            <a:r>
              <a:rPr lang="en-US" sz="3400">
                <a:solidFill>
                  <a:srgbClr val="FFFFFF"/>
                </a:solidFill>
                <a:latin typeface="Times New Roman" panose="02020603050405020304" pitchFamily="18" charset="0"/>
                <a:cs typeface="Times New Roman" panose="02020603050405020304" pitchFamily="18" charset="0"/>
              </a:rPr>
              <a:t>GHANA’S TAX SYSTEM IN THE DIGITAL AGE</a:t>
            </a:r>
            <a:endParaRPr lang="en-US" sz="3400">
              <a:solidFill>
                <a:srgbClr val="FFFFFF"/>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3810000" y="6357195"/>
            <a:ext cx="4114800" cy="365125"/>
          </a:xfrm>
        </p:spPr>
        <p:txBody>
          <a:bodyPr>
            <a:normAutofit/>
          </a:bodyPr>
          <a:lstStyle/>
          <a:p>
            <a:pPr>
              <a:spcAft>
                <a:spcPts val="600"/>
              </a:spcAft>
              <a:defRPr/>
            </a:pPr>
            <a:r>
              <a:rPr lang="en-US" sz="1100" dirty="0">
                <a:solidFill>
                  <a:schemeClr val="bg1">
                    <a:lumMod val="50000"/>
                  </a:schemeClr>
                </a:solidFill>
              </a:rPr>
              <a:t>Prof. Abdallah Ali-</a:t>
            </a:r>
            <a:r>
              <a:rPr lang="en-US" sz="1100" dirty="0" err="1">
                <a:solidFill>
                  <a:schemeClr val="bg1">
                    <a:lumMod val="50000"/>
                  </a:schemeClr>
                </a:solidFill>
              </a:rPr>
              <a:t>Nakyea</a:t>
            </a:r>
            <a:r>
              <a:rPr lang="en-US" sz="1100" dirty="0">
                <a:solidFill>
                  <a:schemeClr val="bg1">
                    <a:lumMod val="50000"/>
                  </a:schemeClr>
                </a:solidFill>
              </a:rPr>
              <a:t>, PhD</a:t>
            </a:r>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1371599" y="2318197"/>
            <a:ext cx="9724031" cy="3683358"/>
          </a:xfrm>
        </p:spPr>
        <p:txBody>
          <a:bodyPr anchor="ctr">
            <a:normAutofit/>
          </a:bodyPr>
          <a:lstStyle/>
          <a:p>
            <a:pPr>
              <a:lnSpc>
                <a:spcPct val="9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E-VAT is an electronic means of issuing VAT receipts or an electronic invoicing system for VAT-registered businesses, which is an improvement on how VAT transactions are invoiced.</a:t>
            </a:r>
          </a:p>
          <a:p>
            <a:pPr marL="0" indent="0">
              <a:lnSpc>
                <a:spcPct val="90000"/>
              </a:lnSpc>
              <a:buNone/>
            </a:pPr>
            <a:endParaRPr lang="en-US" sz="20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E-AUCTION is the Customs Division’s new electronic way of auctioning items seized at ports, where any person interested in any items auctioned by Customs has to register on their website to be able to bid.</a:t>
            </a:r>
          </a:p>
          <a:p>
            <a:pPr>
              <a:lnSpc>
                <a:spcPct val="90000"/>
              </a:lnSpc>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E-TCC. A Tax Clearance Certificate (TCC) is issued by the Commissioner-General to confirm a taxpayer has met all applicable tax obligations (i.e., filing of returns and payment of taxes) or has made satisfactory arrangements for installment payment of arrears with the GRA at the date of issuance.</a:t>
            </a:r>
          </a:p>
          <a:p>
            <a:pPr>
              <a:lnSpc>
                <a:spcPct val="90000"/>
              </a:lnSpc>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186BABC4-6CB3-B966-A952-E41E6FA30FC0}"/>
              </a:ext>
            </a:extLst>
          </p:cNvPr>
          <p:cNvSpPr>
            <a:spLocks noGrp="1"/>
          </p:cNvSpPr>
          <p:nvPr>
            <p:ph type="dt" sz="half" idx="10"/>
          </p:nvPr>
        </p:nvSpPr>
        <p:spPr>
          <a:xfrm>
            <a:off x="228600" y="6358038"/>
            <a:ext cx="2743200" cy="365125"/>
          </a:xfrm>
        </p:spPr>
        <p:txBody>
          <a:bodyPr>
            <a:normAutofit/>
          </a:bodyPr>
          <a:lstStyle/>
          <a:p>
            <a:pPr>
              <a:spcAft>
                <a:spcPts val="600"/>
              </a:spcAft>
              <a:defRPr/>
            </a:pPr>
            <a:fld id="{D435AB2E-AD4A-4375-8A6A-BAA11A8E81A8}" type="datetime1">
              <a:rPr lang="en-US" sz="1100">
                <a:solidFill>
                  <a:schemeClr val="tx1">
                    <a:lumMod val="50000"/>
                    <a:lumOff val="50000"/>
                  </a:schemeClr>
                </a:solidFill>
              </a:rPr>
              <a:pPr>
                <a:spcAft>
                  <a:spcPts val="600"/>
                </a:spcAft>
                <a:defRPr/>
              </a:pPr>
              <a:t>6/16/2025</a:t>
            </a:fld>
            <a:endParaRPr lang="en-US" sz="11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9906000" y="6357194"/>
            <a:ext cx="445913" cy="365125"/>
          </a:xfrm>
        </p:spPr>
        <p:txBody>
          <a:bodyPr>
            <a:normAutofit/>
          </a:bodyPr>
          <a:lstStyle/>
          <a:p>
            <a:pPr>
              <a:spcAft>
                <a:spcPts val="600"/>
              </a:spcAft>
            </a:pPr>
            <a:fld id="{669B9FBC-0170-41D4-8FB7-5735A17F9AC8}" type="slidenum">
              <a:rPr lang="en-US" altLang="en-US" sz="1100">
                <a:solidFill>
                  <a:schemeClr val="tx1">
                    <a:lumMod val="50000"/>
                    <a:lumOff val="50000"/>
                  </a:schemeClr>
                </a:solidFill>
              </a:rPr>
              <a:pPr>
                <a:spcAft>
                  <a:spcPts val="600"/>
                </a:spcAft>
              </a:pPr>
              <a:t>12</a:t>
            </a:fld>
            <a:endParaRPr lang="en-US" altLang="en-US" sz="1100" dirty="0">
              <a:solidFill>
                <a:schemeClr val="tx1">
                  <a:lumMod val="50000"/>
                  <a:lumOff val="50000"/>
                </a:schemeClr>
              </a:solidFill>
            </a:endParaRPr>
          </a:p>
        </p:txBody>
      </p:sp>
      <p:pic>
        <p:nvPicPr>
          <p:cNvPr id="8" name="Picture 7" descr="A black background with a black square">
            <a:extLst>
              <a:ext uri="{FF2B5EF4-FFF2-40B4-BE49-F238E27FC236}">
                <a16:creationId xmlns:a16="http://schemas.microsoft.com/office/drawing/2014/main" id="{60C7ECC1-C99A-36E9-83B2-9D529FA43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5245740"/>
      </p:ext>
    </p:extLst>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371599" y="294538"/>
            <a:ext cx="9895951" cy="1033669"/>
          </a:xfrm>
        </p:spPr>
        <p:txBody>
          <a:bodyPr>
            <a:normAutofit/>
          </a:bodyPr>
          <a:lstStyle/>
          <a:p>
            <a:pPr>
              <a:lnSpc>
                <a:spcPct val="90000"/>
              </a:lnSpc>
            </a:pPr>
            <a:r>
              <a:rPr lang="en-US" sz="3400">
                <a:solidFill>
                  <a:srgbClr val="FFFFFF"/>
                </a:solidFill>
                <a:latin typeface="Times New Roman" panose="02020603050405020304" pitchFamily="18" charset="0"/>
                <a:cs typeface="Times New Roman" panose="02020603050405020304" pitchFamily="18" charset="0"/>
              </a:rPr>
              <a:t>GHANA’S TAX SYSTEM IN THE DIGITAL AGE</a:t>
            </a:r>
            <a:endParaRPr lang="en-US" sz="3400">
              <a:solidFill>
                <a:srgbClr val="FFFFFF"/>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598" y="6326715"/>
            <a:ext cx="4114800" cy="365125"/>
          </a:xfrm>
        </p:spPr>
        <p:txBody>
          <a:bodyPr>
            <a:normAutofit/>
          </a:bodyPr>
          <a:lstStyle/>
          <a:p>
            <a:pPr>
              <a:spcAft>
                <a:spcPts val="600"/>
              </a:spcAft>
              <a:defRPr/>
            </a:pPr>
            <a:r>
              <a:rPr lang="en-US" sz="1100" dirty="0">
                <a:solidFill>
                  <a:schemeClr val="bg1">
                    <a:lumMod val="50000"/>
                  </a:schemeClr>
                </a:solidFill>
              </a:rPr>
              <a:t>Prof. Abdallah Ali-</a:t>
            </a:r>
            <a:r>
              <a:rPr lang="en-US" sz="1100" dirty="0" err="1">
                <a:solidFill>
                  <a:schemeClr val="bg1">
                    <a:lumMod val="50000"/>
                  </a:schemeClr>
                </a:solidFill>
              </a:rPr>
              <a:t>Nakyea</a:t>
            </a:r>
            <a:r>
              <a:rPr lang="en-US" sz="1100" dirty="0">
                <a:solidFill>
                  <a:schemeClr val="bg1">
                    <a:lumMod val="50000"/>
                  </a:schemeClr>
                </a:solidFill>
              </a:rPr>
              <a:t>, PhD</a:t>
            </a:r>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1371599" y="2318197"/>
            <a:ext cx="9724031" cy="3683358"/>
          </a:xfrm>
        </p:spPr>
        <p:txBody>
          <a:bodyPr anchor="ctr">
            <a:normAutofit/>
          </a:bodyPr>
          <a:lstStyle/>
          <a:p>
            <a:pPr>
              <a:lnSpc>
                <a:spcPct val="90000"/>
              </a:lnSpc>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To make things easier for taxpayers, the GRA moved from issuing physical TCCs to Electronic Tax Clearance Certificates (E-TCC). </a:t>
            </a:r>
          </a:p>
          <a:p>
            <a:pPr>
              <a:lnSpc>
                <a:spcPct val="90000"/>
              </a:lnSpc>
              <a:buFont typeface="Wingdings" panose="05000000000000000000" pitchFamily="2" charset="2"/>
              <a:buChar char="Ø"/>
            </a:pPr>
            <a:endParaRPr lang="en-US" sz="19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One can now apply for an E-TCC and be issued one online through the Taxpayers Portal, which is also available on the Google Play Store as Ghana Taxpayers App and the App Store as Ghana Taxpayers App.</a:t>
            </a:r>
          </a:p>
          <a:p>
            <a:pPr>
              <a:lnSpc>
                <a:spcPct val="90000"/>
              </a:lnSpc>
              <a:buFont typeface="Wingdings" panose="05000000000000000000" pitchFamily="2" charset="2"/>
              <a:buChar char="Ø"/>
            </a:pPr>
            <a:endParaRPr lang="en-US" sz="19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E-Commerce. Non–resident persons that provide digital services for use and enjoyment in Ghana are required to pay VAT in accordance with the Value Added Tax Act 2013, Act 870.</a:t>
            </a:r>
          </a:p>
          <a:p>
            <a:pPr>
              <a:lnSpc>
                <a:spcPct val="90000"/>
              </a:lnSpc>
              <a:buFont typeface="Wingdings" panose="05000000000000000000" pitchFamily="2" charset="2"/>
              <a:buChar char="Ø"/>
            </a:pPr>
            <a:endParaRPr lang="en-US" sz="19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This applies to Non-Resident Suppliers of Electronic Services for use or enjoyment in Ghana, other than through a VAT-registered agent.</a:t>
            </a:r>
          </a:p>
        </p:txBody>
      </p:sp>
      <p:sp>
        <p:nvSpPr>
          <p:cNvPr id="6" name="Date Placeholder 5">
            <a:extLst>
              <a:ext uri="{FF2B5EF4-FFF2-40B4-BE49-F238E27FC236}">
                <a16:creationId xmlns:a16="http://schemas.microsoft.com/office/drawing/2014/main" id="{A63CD982-FB27-14A2-4E32-7F0ABE13AE23}"/>
              </a:ext>
            </a:extLst>
          </p:cNvPr>
          <p:cNvSpPr>
            <a:spLocks noGrp="1"/>
          </p:cNvSpPr>
          <p:nvPr>
            <p:ph type="dt" sz="half" idx="10"/>
          </p:nvPr>
        </p:nvSpPr>
        <p:spPr>
          <a:xfrm>
            <a:off x="152400" y="6326715"/>
            <a:ext cx="2743200" cy="365125"/>
          </a:xfrm>
        </p:spPr>
        <p:txBody>
          <a:bodyPr>
            <a:normAutofit/>
          </a:bodyPr>
          <a:lstStyle/>
          <a:p>
            <a:pPr>
              <a:spcAft>
                <a:spcPts val="600"/>
              </a:spcAft>
              <a:defRPr/>
            </a:pPr>
            <a:fld id="{57C9F7EB-D724-495F-855B-B012D69F594E}" type="datetime1">
              <a:rPr lang="en-US" sz="1100">
                <a:solidFill>
                  <a:schemeClr val="tx1">
                    <a:lumMod val="50000"/>
                    <a:lumOff val="50000"/>
                  </a:schemeClr>
                </a:solidFill>
              </a:rPr>
              <a:pPr>
                <a:spcAft>
                  <a:spcPts val="600"/>
                </a:spcAft>
                <a:defRPr/>
              </a:pPr>
              <a:t>6/16/2025</a:t>
            </a:fld>
            <a:endParaRPr lang="en-US" sz="11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9726785" y="6326715"/>
            <a:ext cx="445913" cy="365125"/>
          </a:xfrm>
        </p:spPr>
        <p:txBody>
          <a:bodyPr>
            <a:normAutofit/>
          </a:bodyPr>
          <a:lstStyle/>
          <a:p>
            <a:pPr>
              <a:spcAft>
                <a:spcPts val="600"/>
              </a:spcAft>
            </a:pPr>
            <a:fld id="{669B9FBC-0170-41D4-8FB7-5735A17F9AC8}" type="slidenum">
              <a:rPr lang="en-US" altLang="en-US" sz="1100">
                <a:solidFill>
                  <a:schemeClr val="tx1">
                    <a:lumMod val="50000"/>
                    <a:lumOff val="50000"/>
                  </a:schemeClr>
                </a:solidFill>
              </a:rPr>
              <a:pPr>
                <a:spcAft>
                  <a:spcPts val="600"/>
                </a:spcAft>
              </a:pPr>
              <a:t>13</a:t>
            </a:fld>
            <a:endParaRPr lang="en-US" altLang="en-US" sz="1100" dirty="0">
              <a:solidFill>
                <a:schemeClr val="tx1">
                  <a:lumMod val="50000"/>
                  <a:lumOff val="50000"/>
                </a:schemeClr>
              </a:solidFill>
            </a:endParaRPr>
          </a:p>
        </p:txBody>
      </p:sp>
      <p:pic>
        <p:nvPicPr>
          <p:cNvPr id="8" name="Picture 7" descr="A black background with a black square">
            <a:extLst>
              <a:ext uri="{FF2B5EF4-FFF2-40B4-BE49-F238E27FC236}">
                <a16:creationId xmlns:a16="http://schemas.microsoft.com/office/drawing/2014/main" id="{1FA7FBF4-EF36-42E2-7DA8-C2330650A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858000"/>
          </a:xfrm>
          <a:prstGeom prst="rect">
            <a:avLst/>
          </a:prstGeom>
        </p:spPr>
      </p:pic>
    </p:spTree>
    <p:extLst>
      <p:ext uri="{BB962C8B-B14F-4D97-AF65-F5344CB8AC3E}">
        <p14:creationId xmlns:p14="http://schemas.microsoft.com/office/powerpoint/2010/main" val="806520943"/>
      </p:ext>
    </p:extLst>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371599" y="294538"/>
            <a:ext cx="9895951" cy="1033669"/>
          </a:xfrm>
        </p:spPr>
        <p:txBody>
          <a:bodyPr>
            <a:normAutofit/>
          </a:bodyPr>
          <a:lstStyle/>
          <a:p>
            <a:pPr>
              <a:lnSpc>
                <a:spcPct val="90000"/>
              </a:lnSpc>
            </a:pPr>
            <a:r>
              <a:rPr lang="en-US" sz="3400">
                <a:solidFill>
                  <a:srgbClr val="FFFFFF"/>
                </a:solidFill>
                <a:latin typeface="Times New Roman" panose="02020603050405020304" pitchFamily="18" charset="0"/>
                <a:cs typeface="Times New Roman" panose="02020603050405020304" pitchFamily="18" charset="0"/>
              </a:rPr>
              <a:t>GHANA’S TAX SYSTEM IN THE DIGITAL AGE</a:t>
            </a:r>
            <a:endParaRPr lang="en-US" sz="3400">
              <a:solidFill>
                <a:srgbClr val="FFFFFF"/>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3238500" y="6492875"/>
            <a:ext cx="4114800" cy="365125"/>
          </a:xfrm>
        </p:spPr>
        <p:txBody>
          <a:bodyPr>
            <a:normAutofit/>
          </a:bodyPr>
          <a:lstStyle/>
          <a:p>
            <a:pPr>
              <a:spcAft>
                <a:spcPts val="600"/>
              </a:spcAft>
              <a:defRPr/>
            </a:pPr>
            <a:r>
              <a:rPr lang="en-US" sz="1100" dirty="0">
                <a:solidFill>
                  <a:schemeClr val="bg1">
                    <a:lumMod val="50000"/>
                  </a:schemeClr>
                </a:solidFill>
              </a:rPr>
              <a:t>Prof. Abdallah Ali-</a:t>
            </a:r>
            <a:r>
              <a:rPr lang="en-US" sz="1100" dirty="0" err="1">
                <a:solidFill>
                  <a:schemeClr val="bg1">
                    <a:lumMod val="50000"/>
                  </a:schemeClr>
                </a:solidFill>
              </a:rPr>
              <a:t>Nakyea</a:t>
            </a:r>
            <a:r>
              <a:rPr lang="en-US" sz="1100" dirty="0">
                <a:solidFill>
                  <a:schemeClr val="bg1">
                    <a:lumMod val="50000"/>
                  </a:schemeClr>
                </a:solidFill>
              </a:rPr>
              <a:t>, PhD</a:t>
            </a:r>
          </a:p>
        </p:txBody>
      </p:sp>
      <p:sp>
        <p:nvSpPr>
          <p:cNvPr id="6" name="Date Placeholder 5">
            <a:extLst>
              <a:ext uri="{FF2B5EF4-FFF2-40B4-BE49-F238E27FC236}">
                <a16:creationId xmlns:a16="http://schemas.microsoft.com/office/drawing/2014/main" id="{A63CD982-FB27-14A2-4E32-7F0ABE13AE23}"/>
              </a:ext>
            </a:extLst>
          </p:cNvPr>
          <p:cNvSpPr>
            <a:spLocks noGrp="1"/>
          </p:cNvSpPr>
          <p:nvPr>
            <p:ph type="dt" sz="half" idx="10"/>
          </p:nvPr>
        </p:nvSpPr>
        <p:spPr>
          <a:xfrm>
            <a:off x="152400" y="6492875"/>
            <a:ext cx="2743200" cy="365125"/>
          </a:xfrm>
        </p:spPr>
        <p:txBody>
          <a:bodyPr>
            <a:normAutofit/>
          </a:bodyPr>
          <a:lstStyle/>
          <a:p>
            <a:pPr>
              <a:spcAft>
                <a:spcPts val="600"/>
              </a:spcAft>
              <a:defRPr/>
            </a:pPr>
            <a:fld id="{57C9F7EB-D724-495F-855B-B012D69F594E}" type="datetime1">
              <a:rPr lang="en-US" sz="1100">
                <a:solidFill>
                  <a:schemeClr val="tx1">
                    <a:lumMod val="50000"/>
                    <a:lumOff val="50000"/>
                  </a:schemeClr>
                </a:solidFill>
              </a:rPr>
              <a:pPr>
                <a:spcAft>
                  <a:spcPts val="600"/>
                </a:spcAft>
                <a:defRPr/>
              </a:pPr>
              <a:t>6/16/2025</a:t>
            </a:fld>
            <a:endParaRPr lang="en-US" sz="11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9707735" y="6488393"/>
            <a:ext cx="445913" cy="365125"/>
          </a:xfrm>
        </p:spPr>
        <p:txBody>
          <a:bodyPr>
            <a:normAutofit/>
          </a:bodyPr>
          <a:lstStyle/>
          <a:p>
            <a:pPr>
              <a:spcAft>
                <a:spcPts val="600"/>
              </a:spcAft>
            </a:pPr>
            <a:fld id="{669B9FBC-0170-41D4-8FB7-5735A17F9AC8}" type="slidenum">
              <a:rPr lang="en-US" altLang="en-US" sz="1100">
                <a:solidFill>
                  <a:schemeClr val="tx1">
                    <a:lumMod val="50000"/>
                    <a:lumOff val="50000"/>
                  </a:schemeClr>
                </a:solidFill>
              </a:rPr>
              <a:pPr>
                <a:spcAft>
                  <a:spcPts val="600"/>
                </a:spcAft>
              </a:pPr>
              <a:t>14</a:t>
            </a:fld>
            <a:endParaRPr lang="en-US" altLang="en-US" sz="1100" dirty="0">
              <a:solidFill>
                <a:schemeClr val="tx1">
                  <a:lumMod val="50000"/>
                  <a:lumOff val="50000"/>
                </a:schemeClr>
              </a:solidFill>
            </a:endParaRPr>
          </a:p>
        </p:txBody>
      </p:sp>
      <p:sp>
        <p:nvSpPr>
          <p:cNvPr id="9" name="Rectangle 8" descr="Computer">
            <a:extLst>
              <a:ext uri="{FF2B5EF4-FFF2-40B4-BE49-F238E27FC236}">
                <a16:creationId xmlns:a16="http://schemas.microsoft.com/office/drawing/2014/main" id="{C16C21CB-28EA-4431-D1D1-2230A9D0E464}"/>
              </a:ext>
            </a:extLst>
          </p:cNvPr>
          <p:cNvSpPr/>
          <p:nvPr/>
        </p:nvSpPr>
        <p:spPr>
          <a:xfrm>
            <a:off x="865093" y="2244003"/>
            <a:ext cx="1512000" cy="1512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FD8D57C2-E4FE-1A18-2BDA-D5ED458EB064}"/>
              </a:ext>
            </a:extLst>
          </p:cNvPr>
          <p:cNvSpPr txBox="1"/>
          <p:nvPr/>
        </p:nvSpPr>
        <p:spPr>
          <a:xfrm>
            <a:off x="2743200" y="2412986"/>
            <a:ext cx="9220200" cy="646331"/>
          </a:xfrm>
          <a:prstGeom prst="rect">
            <a:avLst/>
          </a:prstGeom>
          <a:noFill/>
        </p:spPr>
        <p:txBody>
          <a:bodyPr wrap="square">
            <a:spAutoFit/>
          </a:bodyPr>
          <a:lstStyle/>
          <a:p>
            <a:r>
              <a:rPr lang="en-US" b="1" dirty="0">
                <a:latin typeface="+mn-lt"/>
              </a:rPr>
              <a:t>Electronic Commerce – Business transactions that take place through the electronic transmission of data over communications networks like the Internet.</a:t>
            </a:r>
          </a:p>
        </p:txBody>
      </p:sp>
      <p:sp>
        <p:nvSpPr>
          <p:cNvPr id="14" name="TextBox 13">
            <a:extLst>
              <a:ext uri="{FF2B5EF4-FFF2-40B4-BE49-F238E27FC236}">
                <a16:creationId xmlns:a16="http://schemas.microsoft.com/office/drawing/2014/main" id="{5A50C807-64A3-B025-BD43-6CB882F7235D}"/>
              </a:ext>
            </a:extLst>
          </p:cNvPr>
          <p:cNvSpPr txBox="1"/>
          <p:nvPr/>
        </p:nvSpPr>
        <p:spPr>
          <a:xfrm>
            <a:off x="2743200" y="3225477"/>
            <a:ext cx="8153400" cy="1815882"/>
          </a:xfrm>
          <a:prstGeom prst="rect">
            <a:avLst/>
          </a:prstGeom>
          <a:noFill/>
        </p:spPr>
        <p:txBody>
          <a:bodyPr wrap="square" rtlCol="0">
            <a:spAutoFit/>
          </a:bodyPr>
          <a:lstStyle/>
          <a:p>
            <a:pPr marL="285750" lvl="0" indent="-285750">
              <a:lnSpc>
                <a:spcPct val="100000"/>
              </a:lnSpc>
              <a:buFont typeface="Wingdings" panose="05000000000000000000" pitchFamily="2" charset="2"/>
              <a:buChar char="§"/>
            </a:pPr>
            <a:r>
              <a:rPr lang="en-US" sz="1600" dirty="0">
                <a:latin typeface="+mn-lt"/>
              </a:rPr>
              <a:t>website supply;</a:t>
            </a:r>
          </a:p>
          <a:p>
            <a:pPr marL="285750" lvl="0" indent="-285750">
              <a:lnSpc>
                <a:spcPct val="100000"/>
              </a:lnSpc>
              <a:buFont typeface="Wingdings" panose="05000000000000000000" pitchFamily="2" charset="2"/>
              <a:buChar char="§"/>
            </a:pPr>
            <a:r>
              <a:rPr lang="en-US" sz="1600" dirty="0">
                <a:latin typeface="+mn-lt"/>
              </a:rPr>
              <a:t>web-hosting;</a:t>
            </a:r>
          </a:p>
          <a:p>
            <a:pPr marL="285750" lvl="0" indent="-285750">
              <a:lnSpc>
                <a:spcPct val="100000"/>
              </a:lnSpc>
              <a:buFont typeface="Wingdings" panose="05000000000000000000" pitchFamily="2" charset="2"/>
              <a:buChar char="§"/>
            </a:pPr>
            <a:r>
              <a:rPr lang="en-US" sz="1600" dirty="0">
                <a:latin typeface="+mn-lt"/>
              </a:rPr>
              <a:t>distance maintenance of </a:t>
            </a:r>
            <a:r>
              <a:rPr lang="en-US" sz="1600" dirty="0" err="1">
                <a:latin typeface="+mn-lt"/>
              </a:rPr>
              <a:t>programmes</a:t>
            </a:r>
            <a:r>
              <a:rPr lang="en-US" sz="1600" dirty="0">
                <a:latin typeface="+mn-lt"/>
              </a:rPr>
              <a:t> and equipment;</a:t>
            </a:r>
          </a:p>
          <a:p>
            <a:pPr marL="285750" lvl="0" indent="-285750">
              <a:lnSpc>
                <a:spcPct val="100000"/>
              </a:lnSpc>
              <a:buFont typeface="Wingdings" panose="05000000000000000000" pitchFamily="2" charset="2"/>
              <a:buChar char="§"/>
            </a:pPr>
            <a:r>
              <a:rPr lang="en-US" sz="1600" dirty="0">
                <a:latin typeface="+mn-lt"/>
              </a:rPr>
              <a:t>images, text, information, and making databases available;</a:t>
            </a:r>
          </a:p>
          <a:p>
            <a:pPr marL="285750" lvl="0" indent="-285750">
              <a:lnSpc>
                <a:spcPct val="100000"/>
              </a:lnSpc>
              <a:buFont typeface="Wingdings" panose="05000000000000000000" pitchFamily="2" charset="2"/>
              <a:buChar char="§"/>
            </a:pPr>
            <a:r>
              <a:rPr lang="en-US" sz="1600" dirty="0">
                <a:latin typeface="+mn-lt"/>
              </a:rPr>
              <a:t>music and games, games of chance, and gambling games;</a:t>
            </a:r>
          </a:p>
          <a:p>
            <a:pPr marL="285750" lvl="0" indent="-285750">
              <a:lnSpc>
                <a:spcPct val="100000"/>
              </a:lnSpc>
              <a:buFont typeface="Wingdings" panose="05000000000000000000" pitchFamily="2" charset="2"/>
              <a:buChar char="§"/>
            </a:pPr>
            <a:r>
              <a:rPr lang="en-US" sz="1600" dirty="0">
                <a:latin typeface="+mn-lt"/>
              </a:rPr>
              <a:t>Political, cultural, artistic, sporting, scientific, and entertainment broadcasts and events, and</a:t>
            </a:r>
          </a:p>
          <a:p>
            <a:pPr marL="285750" lvl="0" indent="-285750">
              <a:lnSpc>
                <a:spcPct val="100000"/>
              </a:lnSpc>
              <a:buFont typeface="Wingdings" panose="05000000000000000000" pitchFamily="2" charset="2"/>
              <a:buChar char="§"/>
            </a:pPr>
            <a:r>
              <a:rPr lang="en-US" sz="1600" dirty="0">
                <a:latin typeface="+mn-lt"/>
              </a:rPr>
              <a:t>distance teaching.</a:t>
            </a:r>
          </a:p>
        </p:txBody>
      </p:sp>
      <p:sp>
        <p:nvSpPr>
          <p:cNvPr id="16" name="TextBox 15">
            <a:extLst>
              <a:ext uri="{FF2B5EF4-FFF2-40B4-BE49-F238E27FC236}">
                <a16:creationId xmlns:a16="http://schemas.microsoft.com/office/drawing/2014/main" id="{E731DB03-3200-70B6-B428-CCFDE799F1D6}"/>
              </a:ext>
            </a:extLst>
          </p:cNvPr>
          <p:cNvSpPr txBox="1"/>
          <p:nvPr/>
        </p:nvSpPr>
        <p:spPr>
          <a:xfrm>
            <a:off x="2756647" y="5207519"/>
            <a:ext cx="7772400" cy="369332"/>
          </a:xfrm>
          <a:prstGeom prst="rect">
            <a:avLst/>
          </a:prstGeom>
          <a:noFill/>
        </p:spPr>
        <p:txBody>
          <a:bodyPr wrap="square" rtlCol="0">
            <a:spAutoFit/>
          </a:bodyPr>
          <a:lstStyle/>
          <a:p>
            <a:r>
              <a:rPr lang="en-US" b="1" dirty="0">
                <a:latin typeface="+mn-lt"/>
              </a:rPr>
              <a:t>According to section 16(2) of the Value Added Tax Act 2013, Act 870.</a:t>
            </a:r>
          </a:p>
        </p:txBody>
      </p:sp>
      <p:pic>
        <p:nvPicPr>
          <p:cNvPr id="22" name="Picture 21" descr="A black background with a black square&#10;&#10;AI-generated content may be incorrect.">
            <a:extLst>
              <a:ext uri="{FF2B5EF4-FFF2-40B4-BE49-F238E27FC236}">
                <a16:creationId xmlns:a16="http://schemas.microsoft.com/office/drawing/2014/main" id="{8456D76F-4AC8-AC4C-C66B-B88C3AE4B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5429124"/>
      </p:ext>
    </p:extLst>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latin typeface="Times New Roman" panose="02020603050405020304" pitchFamily="18" charset="0"/>
                <a:cs typeface="Times New Roman" panose="02020603050405020304" pitchFamily="18" charset="0"/>
              </a:rPr>
              <a:t>GHANA’S TAX SYSTEM IN THE DIGITAL AGE</a:t>
            </a:r>
            <a:endParaRPr lang="en-US" sz="4000">
              <a:solidFill>
                <a:srgbClr val="FFFFFF"/>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7813548" y="6436757"/>
            <a:ext cx="2016252" cy="365125"/>
          </a:xfrm>
        </p:spPr>
        <p:txBody>
          <a:bodyPr>
            <a:normAutofit/>
          </a:bodyPr>
          <a:lstStyle/>
          <a:p>
            <a:pPr algn="l">
              <a:spcAft>
                <a:spcPts val="600"/>
              </a:spcAft>
              <a:defRPr/>
            </a:pPr>
            <a:r>
              <a:rPr lang="en-US" sz="1100" dirty="0">
                <a:solidFill>
                  <a:schemeClr val="bg1">
                    <a:lumMod val="50000"/>
                  </a:schemeClr>
                </a:solidFill>
              </a:rPr>
              <a:t>Prof. Abdallah Ali-</a:t>
            </a:r>
            <a:r>
              <a:rPr lang="en-US" sz="1100" dirty="0" err="1">
                <a:solidFill>
                  <a:schemeClr val="bg1">
                    <a:lumMod val="50000"/>
                  </a:schemeClr>
                </a:solidFill>
              </a:rPr>
              <a:t>Nakyea</a:t>
            </a:r>
            <a:r>
              <a:rPr lang="en-US" sz="1100" dirty="0">
                <a:solidFill>
                  <a:schemeClr val="bg1">
                    <a:lumMod val="50000"/>
                  </a:schemeClr>
                </a:solidFill>
              </a:rPr>
              <a:t>, PhD</a:t>
            </a:r>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6096000" y="649479"/>
            <a:ext cx="6248400" cy="2779520"/>
          </a:xfrm>
        </p:spPr>
        <p:txBody>
          <a:bodyPr anchor="ctr">
            <a:normAutofit/>
          </a:bodyPr>
          <a:lstStyle/>
          <a:p>
            <a:pPr marL="0" indent="0">
              <a:buNone/>
            </a:pPr>
            <a:r>
              <a:rPr lang="en-US" sz="2000" b="1" dirty="0">
                <a:latin typeface="Times New Roman" panose="02020603050405020304" pitchFamily="18" charset="0"/>
                <a:cs typeface="Times New Roman" panose="02020603050405020304" pitchFamily="18" charset="0"/>
              </a:rPr>
              <a:t>Other Electronic Services offered on the GRA Taxpayers’ Portal</a:t>
            </a:r>
          </a:p>
          <a:p>
            <a:pPr marL="0" indent="0">
              <a:buNone/>
            </a:pPr>
            <a:endParaRPr lang="en-US" sz="2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applications below can be made through the </a:t>
            </a:r>
            <a:r>
              <a:rPr lang="en-US" sz="2000" dirty="0">
                <a:latin typeface="Times New Roman" panose="02020603050405020304" pitchFamily="18" charset="0"/>
                <a:cs typeface="Times New Roman" panose="02020603050405020304" pitchFamily="18" charset="0"/>
                <a:hlinkClick r:id="rId2"/>
              </a:rPr>
              <a:t>www.taxpayerportal.com</a:t>
            </a:r>
            <a:r>
              <a:rPr lang="en-US" sz="2000" dirty="0">
                <a:latin typeface="Times New Roman" panose="02020603050405020304" pitchFamily="18" charset="0"/>
                <a:cs typeface="Times New Roman" panose="02020603050405020304" pitchFamily="18" charset="0"/>
              </a:rPr>
              <a:t>, such as:</a:t>
            </a:r>
          </a:p>
          <a:p>
            <a:pP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5C335847-B36C-4A0D-26D5-0AEF57BD2A23}"/>
              </a:ext>
            </a:extLst>
          </p:cNvPr>
          <p:cNvSpPr>
            <a:spLocks noGrp="1"/>
          </p:cNvSpPr>
          <p:nvPr>
            <p:ph type="dt" sz="half" idx="10"/>
          </p:nvPr>
        </p:nvSpPr>
        <p:spPr>
          <a:xfrm>
            <a:off x="5621722" y="6446210"/>
            <a:ext cx="2743200" cy="365125"/>
          </a:xfrm>
        </p:spPr>
        <p:txBody>
          <a:bodyPr>
            <a:normAutofit/>
          </a:bodyPr>
          <a:lstStyle/>
          <a:p>
            <a:pPr>
              <a:spcAft>
                <a:spcPts val="600"/>
              </a:spcAft>
              <a:defRPr/>
            </a:pPr>
            <a:fld id="{846DB2E5-EBCA-4505-9931-5049187E284B}" type="datetime1">
              <a:rPr lang="en-US" sz="1100">
                <a:solidFill>
                  <a:schemeClr val="tx1">
                    <a:lumMod val="50000"/>
                    <a:lumOff val="50000"/>
                  </a:schemeClr>
                </a:solidFill>
              </a:rPr>
              <a:pPr>
                <a:spcAft>
                  <a:spcPts val="600"/>
                </a:spcAft>
                <a:defRPr/>
              </a:pPr>
              <a:t>6/16/2025</a:t>
            </a:fld>
            <a:endParaRPr lang="en-US" sz="11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11552374" y="142177"/>
            <a:ext cx="448056" cy="365125"/>
          </a:xfrm>
        </p:spPr>
        <p:txBody>
          <a:bodyPr>
            <a:normAutofit/>
          </a:bodyPr>
          <a:lstStyle/>
          <a:p>
            <a:pPr>
              <a:spcAft>
                <a:spcPts val="600"/>
              </a:spcAft>
            </a:pPr>
            <a:fld id="{669B9FBC-0170-41D4-8FB7-5735A17F9AC8}" type="slidenum">
              <a:rPr lang="en-US" altLang="en-US" sz="1100">
                <a:solidFill>
                  <a:schemeClr val="tx1">
                    <a:lumMod val="50000"/>
                    <a:lumOff val="50000"/>
                  </a:schemeClr>
                </a:solidFill>
              </a:rPr>
              <a:pPr>
                <a:spcAft>
                  <a:spcPts val="600"/>
                </a:spcAft>
              </a:pPr>
              <a:t>15</a:t>
            </a:fld>
            <a:endParaRPr lang="en-US" altLang="en-US" sz="1100" dirty="0">
              <a:solidFill>
                <a:schemeClr val="tx1">
                  <a:lumMod val="50000"/>
                  <a:lumOff val="50000"/>
                </a:schemeClr>
              </a:solidFill>
            </a:endParaRPr>
          </a:p>
        </p:txBody>
      </p:sp>
      <p:sp>
        <p:nvSpPr>
          <p:cNvPr id="7" name="TextBox 6">
            <a:extLst>
              <a:ext uri="{FF2B5EF4-FFF2-40B4-BE49-F238E27FC236}">
                <a16:creationId xmlns:a16="http://schemas.microsoft.com/office/drawing/2014/main" id="{3F00439E-6A03-BD6E-153C-1390005F3EBD}"/>
              </a:ext>
            </a:extLst>
          </p:cNvPr>
          <p:cNvSpPr txBox="1"/>
          <p:nvPr/>
        </p:nvSpPr>
        <p:spPr>
          <a:xfrm>
            <a:off x="6625244" y="3112174"/>
            <a:ext cx="4652356"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Objections to tax decisions</a:t>
            </a:r>
          </a:p>
          <a:p>
            <a:pPr marL="285750" indent="-285750">
              <a:buFont typeface="Arial" panose="020B0604020202020204" pitchFamily="34" charset="0"/>
              <a:buChar char="•"/>
            </a:pPr>
            <a:r>
              <a:rPr lang="en-US" dirty="0">
                <a:latin typeface="+mn-lt"/>
              </a:rPr>
              <a:t>Tax relief application</a:t>
            </a:r>
          </a:p>
          <a:p>
            <a:pPr marL="285750" indent="-285750">
              <a:buFont typeface="Arial" panose="020B0604020202020204" pitchFamily="34" charset="0"/>
              <a:buChar char="•"/>
            </a:pPr>
            <a:r>
              <a:rPr lang="en-US" dirty="0">
                <a:latin typeface="+mn-lt"/>
              </a:rPr>
              <a:t>Tax Refunds</a:t>
            </a:r>
          </a:p>
          <a:p>
            <a:pPr marL="285750" indent="-285750">
              <a:buFont typeface="Arial" panose="020B0604020202020204" pitchFamily="34" charset="0"/>
              <a:buChar char="•"/>
            </a:pPr>
            <a:r>
              <a:rPr lang="en-US" dirty="0">
                <a:latin typeface="+mn-lt"/>
              </a:rPr>
              <a:t>Request for amendments to records</a:t>
            </a:r>
          </a:p>
          <a:p>
            <a:pPr marL="285750" indent="-285750">
              <a:buFont typeface="Arial" panose="020B0604020202020204" pitchFamily="34" charset="0"/>
              <a:buChar char="•"/>
            </a:pPr>
            <a:r>
              <a:rPr lang="en-US" dirty="0">
                <a:latin typeface="+mn-lt"/>
              </a:rPr>
              <a:t>Receiving notices such as Assessment</a:t>
            </a:r>
          </a:p>
        </p:txBody>
      </p:sp>
      <p:pic>
        <p:nvPicPr>
          <p:cNvPr id="9" name="Picture 8" descr="A black background with a black square">
            <a:extLst>
              <a:ext uri="{FF2B5EF4-FFF2-40B4-BE49-F238E27FC236}">
                <a16:creationId xmlns:a16="http://schemas.microsoft.com/office/drawing/2014/main" id="{809AD5C0-7E87-A872-7574-E3561A81B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12192000" cy="6858000"/>
          </a:xfrm>
          <a:prstGeom prst="rect">
            <a:avLst/>
          </a:prstGeom>
        </p:spPr>
      </p:pic>
    </p:spTree>
    <p:extLst>
      <p:ext uri="{BB962C8B-B14F-4D97-AF65-F5344CB8AC3E}">
        <p14:creationId xmlns:p14="http://schemas.microsoft.com/office/powerpoint/2010/main" val="2941694517"/>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841248" y="256032"/>
            <a:ext cx="10506456" cy="1014984"/>
          </a:xfrm>
        </p:spPr>
        <p:txBody>
          <a:bodyPr anchor="b">
            <a:normAutofit/>
          </a:bodyPr>
          <a:lstStyle/>
          <a:p>
            <a:pPr>
              <a:lnSpc>
                <a:spcPct val="90000"/>
              </a:lnSpc>
            </a:pPr>
            <a:r>
              <a:rPr lang="en-US" sz="3100">
                <a:latin typeface="Times New Roman" panose="02020603050405020304" pitchFamily="18" charset="0"/>
                <a:cs typeface="Times New Roman" panose="02020603050405020304" pitchFamily="18" charset="0"/>
              </a:rPr>
              <a:t>KEY ROLES AND RESPONSIBILITIES OF </a:t>
            </a:r>
            <a:br>
              <a:rPr lang="en-US" sz="3100">
                <a:latin typeface="Times New Roman" panose="02020603050405020304" pitchFamily="18" charset="0"/>
                <a:cs typeface="Times New Roman" panose="02020603050405020304" pitchFamily="18" charset="0"/>
              </a:rPr>
            </a:br>
            <a:r>
              <a:rPr lang="en-US" sz="3100">
                <a:latin typeface="Times New Roman" panose="02020603050405020304" pitchFamily="18" charset="0"/>
                <a:cs typeface="Times New Roman" panose="02020603050405020304" pitchFamily="18" charset="0"/>
              </a:rPr>
              <a:t>PROFESSIONAL ACCOUNTANTS</a:t>
            </a:r>
            <a:endParaRPr lang="en-US" sz="3100"/>
          </a:p>
        </p:txBody>
      </p:sp>
      <p:sp>
        <p:nvSpPr>
          <p:cNvPr id="51" name="Rectangle 5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Date Placeholder 5">
            <a:extLst>
              <a:ext uri="{FF2B5EF4-FFF2-40B4-BE49-F238E27FC236}">
                <a16:creationId xmlns:a16="http://schemas.microsoft.com/office/drawing/2014/main" id="{E50827DC-D883-CD58-AD30-0DB225CCF2F0}"/>
              </a:ext>
            </a:extLst>
          </p:cNvPr>
          <p:cNvSpPr>
            <a:spLocks noGrp="1"/>
          </p:cNvSpPr>
          <p:nvPr>
            <p:ph type="dt" sz="half" idx="10"/>
          </p:nvPr>
        </p:nvSpPr>
        <p:spPr>
          <a:xfrm>
            <a:off x="841248" y="6356350"/>
            <a:ext cx="2577503" cy="365125"/>
          </a:xfrm>
        </p:spPr>
        <p:txBody>
          <a:bodyPr>
            <a:normAutofit/>
          </a:bodyPr>
          <a:lstStyle/>
          <a:p>
            <a:pPr>
              <a:spcAft>
                <a:spcPts val="600"/>
              </a:spcAft>
              <a:defRPr/>
            </a:pPr>
            <a:fld id="{5D63AA3C-8FCB-44D1-81B3-9CE4C57D98C3}" type="datetime1">
              <a:rPr lang="en-US">
                <a:solidFill>
                  <a:schemeClr val="tx1">
                    <a:lumMod val="50000"/>
                    <a:lumOff val="50000"/>
                  </a:schemeClr>
                </a:solidFill>
              </a:rPr>
              <a:pPr>
                <a:spcAft>
                  <a:spcPts val="600"/>
                </a:spcAft>
                <a:defRPr/>
              </a:pPr>
              <a:t>6/16/2025</a:t>
            </a:fld>
            <a:endParaRPr lang="en-US">
              <a:solidFill>
                <a:schemeClr val="tx1">
                  <a:lumMod val="50000"/>
                  <a:lumOff val="50000"/>
                </a:schemeClr>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solidFill>
                  <a:schemeClr val="tx1">
                    <a:lumMod val="50000"/>
                    <a:lumOff val="50000"/>
                  </a:schemeClr>
                </a:solidFill>
              </a:rPr>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8873254" y="6356350"/>
            <a:ext cx="2477498" cy="365125"/>
          </a:xfrm>
        </p:spPr>
        <p:txBody>
          <a:bodyPr>
            <a:normAutofit/>
          </a:bodyPr>
          <a:lstStyle/>
          <a:p>
            <a:pPr>
              <a:spcAft>
                <a:spcPts val="600"/>
              </a:spcAft>
            </a:pPr>
            <a:fld id="{669B9FBC-0170-41D4-8FB7-5735A17F9AC8}" type="slidenum">
              <a:rPr lang="en-US" altLang="en-US">
                <a:solidFill>
                  <a:schemeClr val="tx1">
                    <a:lumMod val="50000"/>
                    <a:lumOff val="50000"/>
                  </a:schemeClr>
                </a:solidFill>
              </a:rPr>
              <a:pPr>
                <a:spcAft>
                  <a:spcPts val="600"/>
                </a:spcAft>
              </a:pPr>
              <a:t>16</a:t>
            </a:fld>
            <a:endParaRPr lang="en-US" altLang="en-US">
              <a:solidFill>
                <a:schemeClr val="tx1">
                  <a:lumMod val="50000"/>
                  <a:lumOff val="50000"/>
                </a:schemeClr>
              </a:solidFill>
            </a:endParaRPr>
          </a:p>
        </p:txBody>
      </p:sp>
      <p:graphicFrame>
        <p:nvGraphicFramePr>
          <p:cNvPr id="53" name="Content Placeholder 2">
            <a:extLst>
              <a:ext uri="{FF2B5EF4-FFF2-40B4-BE49-F238E27FC236}">
                <a16:creationId xmlns:a16="http://schemas.microsoft.com/office/drawing/2014/main" id="{A307BDB6-3D11-43C9-2997-5D921EAAFD5B}"/>
              </a:ext>
            </a:extLst>
          </p:cNvPr>
          <p:cNvGraphicFramePr>
            <a:graphicFrameLocks noGrp="1"/>
          </p:cNvGraphicFramePr>
          <p:nvPr>
            <p:ph idx="1"/>
            <p:extLst>
              <p:ext uri="{D42A27DB-BD31-4B8C-83A1-F6EECF244321}">
                <p14:modId xmlns:p14="http://schemas.microsoft.com/office/powerpoint/2010/main" val="380061900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black background with a black square">
            <a:extLst>
              <a:ext uri="{FF2B5EF4-FFF2-40B4-BE49-F238E27FC236}">
                <a16:creationId xmlns:a16="http://schemas.microsoft.com/office/drawing/2014/main" id="{1F5B0EB0-169F-58DC-24A9-5DE7E639DA5D}"/>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0668000" y="-6315704"/>
            <a:ext cx="12192000" cy="6858000"/>
          </a:xfrm>
          <a:prstGeom prst="rect">
            <a:avLst/>
          </a:prstGeom>
        </p:spPr>
      </p:pic>
    </p:spTree>
    <p:extLst>
      <p:ext uri="{BB962C8B-B14F-4D97-AF65-F5344CB8AC3E}">
        <p14:creationId xmlns:p14="http://schemas.microsoft.com/office/powerpoint/2010/main" val="1918119840"/>
      </p:ext>
    </p:extLst>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841248" y="256032"/>
            <a:ext cx="10506456" cy="1014984"/>
          </a:xfrm>
        </p:spPr>
        <p:txBody>
          <a:bodyPr anchor="b">
            <a:normAutofit/>
          </a:bodyPr>
          <a:lstStyle/>
          <a:p>
            <a:pPr>
              <a:lnSpc>
                <a:spcPct val="90000"/>
              </a:lnSpc>
            </a:pPr>
            <a:r>
              <a:rPr lang="en-US" sz="3100">
                <a:latin typeface="Times New Roman" panose="02020603050405020304" pitchFamily="18" charset="0"/>
                <a:cs typeface="Times New Roman" panose="02020603050405020304" pitchFamily="18" charset="0"/>
              </a:rPr>
              <a:t>KEY ROLES AND RESPONSIBILITIES OF </a:t>
            </a:r>
            <a:br>
              <a:rPr lang="en-US" sz="3100">
                <a:latin typeface="Times New Roman" panose="02020603050405020304" pitchFamily="18" charset="0"/>
                <a:cs typeface="Times New Roman" panose="02020603050405020304" pitchFamily="18" charset="0"/>
              </a:rPr>
            </a:br>
            <a:r>
              <a:rPr lang="en-US" sz="3100">
                <a:latin typeface="Times New Roman" panose="02020603050405020304" pitchFamily="18" charset="0"/>
                <a:cs typeface="Times New Roman" panose="02020603050405020304" pitchFamily="18" charset="0"/>
              </a:rPr>
              <a:t>PROFESSIONAL ACCOUNTANTS</a:t>
            </a:r>
            <a:endParaRPr lang="en-US" sz="3100"/>
          </a:p>
        </p:txBody>
      </p:sp>
      <p:sp>
        <p:nvSpPr>
          <p:cNvPr id="51" name="Rectangle 5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Date Placeholder 5">
            <a:extLst>
              <a:ext uri="{FF2B5EF4-FFF2-40B4-BE49-F238E27FC236}">
                <a16:creationId xmlns:a16="http://schemas.microsoft.com/office/drawing/2014/main" id="{E50827DC-D883-CD58-AD30-0DB225CCF2F0}"/>
              </a:ext>
            </a:extLst>
          </p:cNvPr>
          <p:cNvSpPr>
            <a:spLocks noGrp="1"/>
          </p:cNvSpPr>
          <p:nvPr>
            <p:ph type="dt" sz="half" idx="10"/>
          </p:nvPr>
        </p:nvSpPr>
        <p:spPr>
          <a:xfrm>
            <a:off x="841248" y="6356350"/>
            <a:ext cx="2577503" cy="365125"/>
          </a:xfrm>
        </p:spPr>
        <p:txBody>
          <a:bodyPr>
            <a:normAutofit/>
          </a:bodyPr>
          <a:lstStyle/>
          <a:p>
            <a:pPr>
              <a:spcAft>
                <a:spcPts val="600"/>
              </a:spcAft>
              <a:defRPr/>
            </a:pPr>
            <a:fld id="{5D63AA3C-8FCB-44D1-81B3-9CE4C57D98C3}" type="datetime1">
              <a:rPr lang="en-US">
                <a:solidFill>
                  <a:schemeClr val="tx1">
                    <a:lumMod val="50000"/>
                    <a:lumOff val="50000"/>
                  </a:schemeClr>
                </a:solidFill>
              </a:rPr>
              <a:pPr>
                <a:spcAft>
                  <a:spcPts val="600"/>
                </a:spcAft>
                <a:defRPr/>
              </a:pPr>
              <a:t>6/16/2025</a:t>
            </a:fld>
            <a:endParaRPr lang="en-US">
              <a:solidFill>
                <a:schemeClr val="tx1">
                  <a:lumMod val="50000"/>
                  <a:lumOff val="50000"/>
                </a:schemeClr>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solidFill>
                  <a:schemeClr val="tx1">
                    <a:lumMod val="50000"/>
                    <a:lumOff val="50000"/>
                  </a:schemeClr>
                </a:solidFill>
              </a:rPr>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8873254" y="6356350"/>
            <a:ext cx="2477498" cy="365125"/>
          </a:xfrm>
        </p:spPr>
        <p:txBody>
          <a:bodyPr>
            <a:normAutofit/>
          </a:bodyPr>
          <a:lstStyle/>
          <a:p>
            <a:pPr>
              <a:spcAft>
                <a:spcPts val="600"/>
              </a:spcAft>
            </a:pPr>
            <a:fld id="{669B9FBC-0170-41D4-8FB7-5735A17F9AC8}" type="slidenum">
              <a:rPr lang="en-US" altLang="en-US">
                <a:solidFill>
                  <a:schemeClr val="tx1">
                    <a:lumMod val="50000"/>
                    <a:lumOff val="50000"/>
                  </a:schemeClr>
                </a:solidFill>
              </a:rPr>
              <a:pPr>
                <a:spcAft>
                  <a:spcPts val="600"/>
                </a:spcAft>
              </a:pPr>
              <a:t>17</a:t>
            </a:fld>
            <a:endParaRPr lang="en-US" altLang="en-US">
              <a:solidFill>
                <a:schemeClr val="tx1">
                  <a:lumMod val="50000"/>
                  <a:lumOff val="50000"/>
                </a:schemeClr>
              </a:solidFill>
            </a:endParaRPr>
          </a:p>
        </p:txBody>
      </p:sp>
      <p:graphicFrame>
        <p:nvGraphicFramePr>
          <p:cNvPr id="53" name="Content Placeholder 2">
            <a:extLst>
              <a:ext uri="{FF2B5EF4-FFF2-40B4-BE49-F238E27FC236}">
                <a16:creationId xmlns:a16="http://schemas.microsoft.com/office/drawing/2014/main" id="{A307BDB6-3D11-43C9-2997-5D921EAAFD5B}"/>
              </a:ext>
            </a:extLst>
          </p:cNvPr>
          <p:cNvGraphicFramePr>
            <a:graphicFrameLocks noGrp="1"/>
          </p:cNvGraphicFramePr>
          <p:nvPr>
            <p:ph idx="1"/>
            <p:extLst>
              <p:ext uri="{D42A27DB-BD31-4B8C-83A1-F6EECF244321}">
                <p14:modId xmlns:p14="http://schemas.microsoft.com/office/powerpoint/2010/main" val="3424694113"/>
              </p:ext>
            </p:extLst>
          </p:nvPr>
        </p:nvGraphicFramePr>
        <p:xfrm>
          <a:off x="838200" y="1926266"/>
          <a:ext cx="10515600" cy="4165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black background with a black square">
            <a:extLst>
              <a:ext uri="{FF2B5EF4-FFF2-40B4-BE49-F238E27FC236}">
                <a16:creationId xmlns:a16="http://schemas.microsoft.com/office/drawing/2014/main" id="{1F5B0EB0-169F-58DC-24A9-5DE7E639DA5D}"/>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0668000" y="-6315704"/>
            <a:ext cx="12192000" cy="6858000"/>
          </a:xfrm>
          <a:prstGeom prst="rect">
            <a:avLst/>
          </a:prstGeom>
        </p:spPr>
      </p:pic>
    </p:spTree>
    <p:extLst>
      <p:ext uri="{BB962C8B-B14F-4D97-AF65-F5344CB8AC3E}">
        <p14:creationId xmlns:p14="http://schemas.microsoft.com/office/powerpoint/2010/main" val="596070279"/>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841248" y="256032"/>
            <a:ext cx="10506456" cy="1014984"/>
          </a:xfrm>
        </p:spPr>
        <p:txBody>
          <a:bodyPr anchor="b">
            <a:normAutofit/>
          </a:bodyPr>
          <a:lstStyle/>
          <a:p>
            <a:pPr>
              <a:lnSpc>
                <a:spcPct val="90000"/>
              </a:lnSpc>
            </a:pPr>
            <a:r>
              <a:rPr lang="en-US" sz="3100">
                <a:latin typeface="Times New Roman" panose="02020603050405020304" pitchFamily="18" charset="0"/>
                <a:cs typeface="Times New Roman" panose="02020603050405020304" pitchFamily="18" charset="0"/>
              </a:rPr>
              <a:t>KEY ROLES AND RESPONSIBILITIES OF </a:t>
            </a:r>
            <a:br>
              <a:rPr lang="en-US" sz="3100">
                <a:latin typeface="Times New Roman" panose="02020603050405020304" pitchFamily="18" charset="0"/>
                <a:cs typeface="Times New Roman" panose="02020603050405020304" pitchFamily="18" charset="0"/>
              </a:rPr>
            </a:br>
            <a:r>
              <a:rPr lang="en-US" sz="3100">
                <a:latin typeface="Times New Roman" panose="02020603050405020304" pitchFamily="18" charset="0"/>
                <a:cs typeface="Times New Roman" panose="02020603050405020304" pitchFamily="18" charset="0"/>
              </a:rPr>
              <a:t>PROFESSIONAL ACCOUNTANTS</a:t>
            </a:r>
            <a:endParaRPr lang="en-US" sz="3100"/>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Date Placeholder 5">
            <a:extLst>
              <a:ext uri="{FF2B5EF4-FFF2-40B4-BE49-F238E27FC236}">
                <a16:creationId xmlns:a16="http://schemas.microsoft.com/office/drawing/2014/main" id="{42948986-765F-D5BA-0D38-8BC1D66314F5}"/>
              </a:ext>
            </a:extLst>
          </p:cNvPr>
          <p:cNvSpPr>
            <a:spLocks noGrp="1"/>
          </p:cNvSpPr>
          <p:nvPr>
            <p:ph type="dt" sz="half" idx="10"/>
          </p:nvPr>
        </p:nvSpPr>
        <p:spPr>
          <a:xfrm>
            <a:off x="841248" y="6356350"/>
            <a:ext cx="2577503" cy="365125"/>
          </a:xfrm>
        </p:spPr>
        <p:txBody>
          <a:bodyPr>
            <a:normAutofit/>
          </a:bodyPr>
          <a:lstStyle/>
          <a:p>
            <a:pPr>
              <a:spcAft>
                <a:spcPts val="600"/>
              </a:spcAft>
              <a:defRPr/>
            </a:pPr>
            <a:fld id="{AA0453ED-06E3-43AB-8271-DFAF27729D93}" type="datetime1">
              <a:rPr lang="en-US">
                <a:solidFill>
                  <a:schemeClr val="tx1">
                    <a:lumMod val="50000"/>
                    <a:lumOff val="50000"/>
                  </a:schemeClr>
                </a:solidFill>
              </a:rPr>
              <a:pPr>
                <a:spcAft>
                  <a:spcPts val="600"/>
                </a:spcAft>
                <a:defRPr/>
              </a:pPr>
              <a:t>6/16/2025</a:t>
            </a:fld>
            <a:endParaRPr lang="en-US">
              <a:solidFill>
                <a:schemeClr val="tx1">
                  <a:lumMod val="50000"/>
                  <a:lumOff val="50000"/>
                </a:schemeClr>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solidFill>
                  <a:schemeClr val="tx1">
                    <a:lumMod val="50000"/>
                    <a:lumOff val="50000"/>
                  </a:schemeClr>
                </a:solidFill>
              </a:rPr>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8873254" y="6356350"/>
            <a:ext cx="2477498" cy="365125"/>
          </a:xfrm>
        </p:spPr>
        <p:txBody>
          <a:bodyPr>
            <a:normAutofit/>
          </a:bodyPr>
          <a:lstStyle/>
          <a:p>
            <a:pPr>
              <a:spcAft>
                <a:spcPts val="600"/>
              </a:spcAft>
            </a:pPr>
            <a:fld id="{669B9FBC-0170-41D4-8FB7-5735A17F9AC8}" type="slidenum">
              <a:rPr lang="en-US" altLang="en-US">
                <a:solidFill>
                  <a:schemeClr val="tx1">
                    <a:lumMod val="50000"/>
                    <a:lumOff val="50000"/>
                  </a:schemeClr>
                </a:solidFill>
              </a:rPr>
              <a:pPr>
                <a:spcAft>
                  <a:spcPts val="600"/>
                </a:spcAft>
              </a:pPr>
              <a:t>18</a:t>
            </a:fld>
            <a:endParaRPr lang="en-US" altLang="en-US">
              <a:solidFill>
                <a:schemeClr val="tx1">
                  <a:lumMod val="50000"/>
                  <a:lumOff val="50000"/>
                </a:schemeClr>
              </a:solidFill>
            </a:endParaRPr>
          </a:p>
        </p:txBody>
      </p:sp>
      <p:graphicFrame>
        <p:nvGraphicFramePr>
          <p:cNvPr id="8" name="Content Placeholder 2">
            <a:extLst>
              <a:ext uri="{FF2B5EF4-FFF2-40B4-BE49-F238E27FC236}">
                <a16:creationId xmlns:a16="http://schemas.microsoft.com/office/drawing/2014/main" id="{6D8E95EE-2FED-ADAD-D493-23CDBDBF46E8}"/>
              </a:ext>
            </a:extLst>
          </p:cNvPr>
          <p:cNvGraphicFramePr>
            <a:graphicFrameLocks noGrp="1"/>
          </p:cNvGraphicFramePr>
          <p:nvPr>
            <p:ph idx="1"/>
            <p:extLst>
              <p:ext uri="{D42A27DB-BD31-4B8C-83A1-F6EECF244321}">
                <p14:modId xmlns:p14="http://schemas.microsoft.com/office/powerpoint/2010/main" val="3760623443"/>
              </p:ext>
            </p:extLst>
          </p:nvPr>
        </p:nvGraphicFramePr>
        <p:xfrm>
          <a:off x="838200" y="1926266"/>
          <a:ext cx="10515600" cy="4275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black background with a black square&#10;&#10;AI-generated content may be incorrect.">
            <a:extLst>
              <a:ext uri="{FF2B5EF4-FFF2-40B4-BE49-F238E27FC236}">
                <a16:creationId xmlns:a16="http://schemas.microsoft.com/office/drawing/2014/main" id="{5486C83F-5A8B-03CF-032B-35017C5667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1800" y="-6295982"/>
            <a:ext cx="12192000" cy="6858000"/>
          </a:xfrm>
          <a:prstGeom prst="rect">
            <a:avLst/>
          </a:prstGeom>
        </p:spPr>
      </p:pic>
    </p:spTree>
    <p:extLst>
      <p:ext uri="{BB962C8B-B14F-4D97-AF65-F5344CB8AC3E}">
        <p14:creationId xmlns:p14="http://schemas.microsoft.com/office/powerpoint/2010/main" val="2293169815"/>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600200" y="1304950"/>
            <a:ext cx="7185237" cy="1694504"/>
          </a:xfrm>
        </p:spPr>
        <p:txBody>
          <a:bodyPr anchor="b">
            <a:normAutofit/>
          </a:bodyPr>
          <a:lstStyle/>
          <a:p>
            <a:pPr algn="l">
              <a:lnSpc>
                <a:spcPct val="90000"/>
              </a:lnSpc>
            </a:pPr>
            <a:r>
              <a:rPr lang="en-US" sz="3300" dirty="0">
                <a:solidFill>
                  <a:schemeClr val="tx2"/>
                </a:solidFill>
                <a:latin typeface="Times New Roman" panose="02020603050405020304" pitchFamily="18" charset="0"/>
                <a:cs typeface="Times New Roman" panose="02020603050405020304" pitchFamily="18" charset="0"/>
              </a:rPr>
              <a:t>KEY ROLES AND RESPONSIBILITIES OF </a:t>
            </a:r>
            <a:br>
              <a:rPr lang="en-US" sz="3300" dirty="0">
                <a:solidFill>
                  <a:schemeClr val="tx2"/>
                </a:solidFill>
                <a:latin typeface="Times New Roman" panose="02020603050405020304" pitchFamily="18" charset="0"/>
                <a:cs typeface="Times New Roman" panose="02020603050405020304" pitchFamily="18" charset="0"/>
              </a:rPr>
            </a:br>
            <a:r>
              <a:rPr lang="en-US" sz="3300" dirty="0">
                <a:solidFill>
                  <a:schemeClr val="tx2"/>
                </a:solidFill>
                <a:latin typeface="Times New Roman" panose="02020603050405020304" pitchFamily="18" charset="0"/>
                <a:cs typeface="Times New Roman" panose="02020603050405020304" pitchFamily="18" charset="0"/>
              </a:rPr>
              <a:t>PROFESSIONAL ACCOUNTANTS</a:t>
            </a:r>
            <a:endParaRPr lang="en-US" sz="3300" dirty="0">
              <a:solidFill>
                <a:schemeClr val="tx2"/>
              </a:solidFill>
            </a:endParaRPr>
          </a:p>
        </p:txBody>
      </p:sp>
      <p:pic>
        <p:nvPicPr>
          <p:cNvPr id="10" name="Graphic 9" descr="Laptop Secure">
            <a:extLst>
              <a:ext uri="{FF2B5EF4-FFF2-40B4-BE49-F238E27FC236}">
                <a16:creationId xmlns:a16="http://schemas.microsoft.com/office/drawing/2014/main" id="{1DD7D91B-5013-18BC-840A-709D8FC793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3032" y="2260948"/>
            <a:ext cx="1198532" cy="1198532"/>
          </a:xfrm>
          <a:prstGeom prst="rect">
            <a:avLst/>
          </a:prstGeom>
        </p:spPr>
      </p:pic>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1600200" y="3238319"/>
            <a:ext cx="8458200" cy="2904607"/>
          </a:xfrm>
        </p:spPr>
        <p:txBody>
          <a:bodyPr>
            <a:noAutofit/>
          </a:bodyPr>
          <a:lstStyle/>
          <a:p>
            <a:pPr>
              <a:lnSpc>
                <a:spcPct val="9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The role of the professional accountant is to prepare financial statements that provide a clear and accurate picture (true and fair view) of an entity's financial performance. </a:t>
            </a:r>
          </a:p>
          <a:p>
            <a:pPr>
              <a:lnSpc>
                <a:spcPct val="9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These statements are essential for tax assessment and are used by the GRA to verify tax liabilities. </a:t>
            </a:r>
          </a:p>
          <a:p>
            <a:pPr>
              <a:lnSpc>
                <a:spcPct val="9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Understanding tax regulations is crucial for preventing penalties and optimizing savings. </a:t>
            </a:r>
          </a:p>
          <a:p>
            <a:pPr>
              <a:lnSpc>
                <a:spcPct val="9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Professional Accountants focus on tax strategy and reducing liabilities while maintaining compliance. </a:t>
            </a:r>
          </a:p>
          <a:p>
            <a:pPr>
              <a:lnSpc>
                <a:spcPct val="9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Their knowledge of deductions and financial reporting helps businesses function effectively within legal limits.</a:t>
            </a:r>
          </a:p>
        </p:txBody>
      </p:sp>
      <p:pic>
        <p:nvPicPr>
          <p:cNvPr id="12" name="Graphic 11" descr="Laptop Secure">
            <a:extLst>
              <a:ext uri="{FF2B5EF4-FFF2-40B4-BE49-F238E27FC236}">
                <a16:creationId xmlns:a16="http://schemas.microsoft.com/office/drawing/2014/main" id="{DED55C08-8119-4C9E-8DB1-2E10C863DC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
        <p:nvSpPr>
          <p:cNvPr id="6" name="Date Placeholder 5">
            <a:extLst>
              <a:ext uri="{FF2B5EF4-FFF2-40B4-BE49-F238E27FC236}">
                <a16:creationId xmlns:a16="http://schemas.microsoft.com/office/drawing/2014/main" id="{34B2C037-109F-6827-CF45-ECA1A90ED076}"/>
              </a:ext>
            </a:extLst>
          </p:cNvPr>
          <p:cNvSpPr>
            <a:spLocks noGrp="1"/>
          </p:cNvSpPr>
          <p:nvPr>
            <p:ph type="dt" sz="half" idx="10"/>
          </p:nvPr>
        </p:nvSpPr>
        <p:spPr>
          <a:xfrm>
            <a:off x="838200" y="6356350"/>
            <a:ext cx="2743200" cy="365125"/>
          </a:xfrm>
        </p:spPr>
        <p:txBody>
          <a:bodyPr>
            <a:normAutofit/>
          </a:bodyPr>
          <a:lstStyle/>
          <a:p>
            <a:pPr>
              <a:spcAft>
                <a:spcPts val="600"/>
              </a:spcAft>
              <a:defRPr/>
            </a:pPr>
            <a:fld id="{C46784B8-8A0D-4085-8B83-E095743CB559}" type="datetime1">
              <a:rPr lang="en-US" smtClean="0"/>
              <a:pPr>
                <a:spcAft>
                  <a:spcPts val="600"/>
                </a:spcAft>
                <a:defRPr/>
              </a:pPr>
              <a:t>6/16/2025</a:t>
            </a:fld>
            <a:endParaRPr lang="en-US"/>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9500911" y="6356350"/>
            <a:ext cx="2743200" cy="365125"/>
          </a:xfrm>
        </p:spPr>
        <p:txBody>
          <a:bodyPr>
            <a:normAutofit/>
          </a:bodyPr>
          <a:lstStyle/>
          <a:p>
            <a:pPr algn="l">
              <a:spcAft>
                <a:spcPts val="600"/>
              </a:spcAft>
            </a:pPr>
            <a:fld id="{669B9FBC-0170-41D4-8FB7-5735A17F9AC8}" type="slidenum">
              <a:rPr lang="en-US" altLang="en-US" smtClean="0"/>
              <a:pPr algn="l">
                <a:spcAft>
                  <a:spcPts val="600"/>
                </a:spcAft>
              </a:pPr>
              <a:t>19</a:t>
            </a:fld>
            <a:endParaRPr lang="en-US" altLang="en-US" dirty="0"/>
          </a:p>
        </p:txBody>
      </p:sp>
      <p:pic>
        <p:nvPicPr>
          <p:cNvPr id="8" name="Picture 7">
            <a:extLst>
              <a:ext uri="{FF2B5EF4-FFF2-40B4-BE49-F238E27FC236}">
                <a16:creationId xmlns:a16="http://schemas.microsoft.com/office/drawing/2014/main" id="{F3E7EAEF-E0C7-4750-3DDB-327BBB782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 y="155937"/>
            <a:ext cx="12192000" cy="1047750"/>
          </a:xfrm>
          <a:prstGeom prst="rect">
            <a:avLst/>
          </a:prstGeom>
        </p:spPr>
      </p:pic>
      <p:pic>
        <p:nvPicPr>
          <p:cNvPr id="9" name="Picture 8" descr="A black background with a black square">
            <a:extLst>
              <a:ext uri="{FF2B5EF4-FFF2-40B4-BE49-F238E27FC236}">
                <a16:creationId xmlns:a16="http://schemas.microsoft.com/office/drawing/2014/main" id="{DDFF9702-E98C-A13F-1333-C8E6075787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1308"/>
            <a:ext cx="12192000" cy="6858000"/>
          </a:xfrm>
          <a:prstGeom prst="rect">
            <a:avLst/>
          </a:prstGeom>
        </p:spPr>
      </p:pic>
    </p:spTree>
    <p:extLst>
      <p:ext uri="{BB962C8B-B14F-4D97-AF65-F5344CB8AC3E}">
        <p14:creationId xmlns:p14="http://schemas.microsoft.com/office/powerpoint/2010/main" val="3598448637"/>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62600" y="2734236"/>
            <a:ext cx="6705600" cy="2599764"/>
          </a:xfrm>
        </p:spPr>
        <p:txBody>
          <a:bodyPr>
            <a:normAutofit fontScale="90000"/>
          </a:bodyPr>
          <a:lstStyle/>
          <a:p>
            <a:pPr marL="0" indent="0" algn="ctr">
              <a:buNone/>
            </a:pPr>
            <a:r>
              <a:rPr lang="en-US" sz="2800" dirty="0">
                <a:latin typeface="Times New Roman" panose="02020603050405020304" pitchFamily="18" charset="0"/>
                <a:cs typeface="Times New Roman" panose="02020603050405020304" pitchFamily="18" charset="0"/>
              </a:rPr>
              <a:t>P</a:t>
            </a:r>
            <a:r>
              <a:rPr lang="en-US" sz="2800" b="1" dirty="0">
                <a:latin typeface="Times New Roman" panose="02020603050405020304" pitchFamily="18" charset="0"/>
                <a:cs typeface="Times New Roman" panose="02020603050405020304" pitchFamily="18" charset="0"/>
              </a:rPr>
              <a:t>ROF. ABDALLAH ALI-NAKYEA</a:t>
            </a:r>
            <a:br>
              <a:rPr lang="en-US" sz="5400" b="1" dirty="0">
                <a:latin typeface="Times New Roman" panose="02020603050405020304" pitchFamily="18" charset="0"/>
                <a:cs typeface="Times New Roman" panose="02020603050405020304" pitchFamily="18" charset="0"/>
              </a:rPr>
            </a:br>
            <a:r>
              <a:rPr lang="en-GB" sz="1200" b="1" i="1" dirty="0">
                <a:effectLst/>
                <a:latin typeface="Times New Roman" panose="02020603050405020304" pitchFamily="18" charset="0"/>
                <a:cs typeface="Times New Roman" panose="02020603050405020304" pitchFamily="18" charset="0"/>
              </a:rPr>
              <a:t>PHD (TAX POLICY), FCIT, MIIA, MTP (SA), FCA (GH.), LLB (Hons), BL, MPhil (</a:t>
            </a:r>
            <a:r>
              <a:rPr lang="en-GB" sz="1200" b="1" i="1" dirty="0" err="1">
                <a:effectLst/>
                <a:latin typeface="Times New Roman" panose="02020603050405020304" pitchFamily="18" charset="0"/>
                <a:cs typeface="Times New Roman" panose="02020603050405020304" pitchFamily="18" charset="0"/>
              </a:rPr>
              <a:t>Econs</a:t>
            </a:r>
            <a:r>
              <a:rPr lang="en-GB" sz="1200" b="1" i="1" dirty="0">
                <a:effectLst/>
                <a:latin typeface="Times New Roman" panose="02020603050405020304" pitchFamily="18" charset="0"/>
                <a:cs typeface="Times New Roman" panose="02020603050405020304" pitchFamily="18" charset="0"/>
              </a:rPr>
              <a:t>)</a:t>
            </a:r>
            <a:br>
              <a:rPr lang="en-GB"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GB"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GB"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GB" sz="2000" b="0" dirty="0">
                <a:latin typeface="Times New Roman" panose="02020603050405020304" pitchFamily="18" charset="0"/>
                <a:ea typeface="Tahoma" panose="020B0604030504040204" pitchFamily="34" charset="0"/>
                <a:cs typeface="Times New Roman" panose="02020603050405020304" pitchFamily="18" charset="0"/>
              </a:rPr>
              <a:t>ASSOCIATE PROFESSOR  (tax LAW and policy)</a:t>
            </a:r>
            <a:br>
              <a:rPr lang="en-GB" sz="2000" b="0" dirty="0">
                <a:latin typeface="Times New Roman" panose="02020603050405020304" pitchFamily="18" charset="0"/>
                <a:ea typeface="Tahoma" panose="020B0604030504040204" pitchFamily="34" charset="0"/>
                <a:cs typeface="Times New Roman" panose="02020603050405020304" pitchFamily="18" charset="0"/>
              </a:rPr>
            </a:br>
            <a:r>
              <a:rPr lang="en-GB" sz="2000" b="0" dirty="0">
                <a:effectLst/>
                <a:latin typeface="Times New Roman" panose="02020603050405020304" pitchFamily="18" charset="0"/>
                <a:ea typeface="Tahoma" panose="020B0604030504040204" pitchFamily="34" charset="0"/>
                <a:cs typeface="Times New Roman" panose="02020603050405020304" pitchFamily="18" charset="0"/>
              </a:rPr>
              <a:t>School of Law, University of Ghana.</a:t>
            </a:r>
            <a:br>
              <a:rPr lang="en-GB" sz="2000" b="0" dirty="0">
                <a:effectLst/>
                <a:latin typeface="Times New Roman" panose="02020603050405020304" pitchFamily="18" charset="0"/>
                <a:ea typeface="Tahoma" panose="020B0604030504040204" pitchFamily="34" charset="0"/>
                <a:cs typeface="Times New Roman" panose="02020603050405020304" pitchFamily="18" charset="0"/>
              </a:rPr>
            </a:br>
            <a:br>
              <a:rPr lang="en-GB" sz="2000" b="0" dirty="0">
                <a:effectLst/>
                <a:latin typeface="Times New Roman" panose="02020603050405020304" pitchFamily="18" charset="0"/>
                <a:ea typeface="Tahoma" panose="020B0604030504040204" pitchFamily="34" charset="0"/>
                <a:cs typeface="Times New Roman" panose="02020603050405020304" pitchFamily="18" charset="0"/>
              </a:rPr>
            </a:br>
            <a:r>
              <a:rPr lang="en-GB" sz="2000" b="0" dirty="0">
                <a:effectLst/>
                <a:latin typeface="Times New Roman" panose="02020603050405020304" pitchFamily="18" charset="0"/>
                <a:ea typeface="Tahoma" panose="020B0604030504040204" pitchFamily="34" charset="0"/>
                <a:cs typeface="Times New Roman" panose="02020603050405020304" pitchFamily="18" charset="0"/>
              </a:rPr>
              <a:t>Director, Ali-</a:t>
            </a:r>
            <a:r>
              <a:rPr lang="en-GB" sz="2000" b="0" dirty="0" err="1">
                <a:effectLst/>
                <a:latin typeface="Times New Roman" panose="02020603050405020304" pitchFamily="18" charset="0"/>
                <a:ea typeface="Tahoma" panose="020B0604030504040204" pitchFamily="34" charset="0"/>
                <a:cs typeface="Times New Roman" panose="02020603050405020304" pitchFamily="18" charset="0"/>
              </a:rPr>
              <a:t>Nakyea</a:t>
            </a:r>
            <a:r>
              <a:rPr lang="en-GB" sz="2000" b="0" dirty="0">
                <a:effectLst/>
                <a:latin typeface="Times New Roman" panose="02020603050405020304" pitchFamily="18" charset="0"/>
                <a:ea typeface="Tahoma" panose="020B0604030504040204" pitchFamily="34" charset="0"/>
                <a:cs typeface="Times New Roman" panose="02020603050405020304" pitchFamily="18" charset="0"/>
              </a:rPr>
              <a:t> &amp; Associates PRUC, Accra</a:t>
            </a:r>
            <a:br>
              <a:rPr lang="en-GB" sz="3200" b="1" i="1" dirty="0">
                <a:effectLst>
                  <a:outerShdw blurRad="38100" dist="38100" dir="2700000" algn="tl">
                    <a:srgbClr val="000000">
                      <a:alpha val="43137"/>
                    </a:srgbClr>
                  </a:outerShdw>
                </a:effectLst>
                <a:latin typeface="Times" panose="02020603050405020304" pitchFamily="18" charset="0"/>
                <a:cs typeface="Times" panose="02020603050405020304" pitchFamily="18" charset="0"/>
              </a:rPr>
            </a:br>
            <a:br>
              <a:rPr kumimoji="0" lang="en-GB" sz="15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rPr>
            </a:br>
            <a:endParaRPr lang="en-US" dirty="0">
              <a:latin typeface="Times" panose="02020603050405020304" pitchFamily="18" charset="0"/>
              <a:cs typeface="Times" panose="02020603050405020304" pitchFamily="18" charset="0"/>
            </a:endParaRPr>
          </a:p>
        </p:txBody>
      </p:sp>
      <p:sp>
        <p:nvSpPr>
          <p:cNvPr id="4" name="Footer Placeholder 3">
            <a:extLst>
              <a:ext uri="{FF2B5EF4-FFF2-40B4-BE49-F238E27FC236}">
                <a16:creationId xmlns:a16="http://schemas.microsoft.com/office/drawing/2014/main" id="{3A653517-220F-44A0-83F6-51416DE39361}"/>
              </a:ext>
            </a:extLst>
          </p:cNvPr>
          <p:cNvSpPr>
            <a:spLocks noGrp="1"/>
          </p:cNvSpPr>
          <p:nvPr>
            <p:ph type="ftr" sz="quarter" idx="4294967295"/>
          </p:nvPr>
        </p:nvSpPr>
        <p:spPr>
          <a:xfrm>
            <a:off x="0" y="6419850"/>
            <a:ext cx="5181600" cy="238125"/>
          </a:xfrm>
        </p:spPr>
        <p:txBody>
          <a:bodyPr/>
          <a:lstStyle/>
          <a:p>
            <a:r>
              <a:rPr lang="pt-BR"/>
              <a:t>Prof. Abdallah Ali-Nakyea, PhD</a:t>
            </a:r>
            <a:endParaRPr lang="en-US" dirty="0"/>
          </a:p>
        </p:txBody>
      </p:sp>
      <p:sp>
        <p:nvSpPr>
          <p:cNvPr id="5" name="Slide Number Placeholder 4">
            <a:extLst>
              <a:ext uri="{FF2B5EF4-FFF2-40B4-BE49-F238E27FC236}">
                <a16:creationId xmlns:a16="http://schemas.microsoft.com/office/drawing/2014/main" id="{7813657D-018D-4C82-9F3B-68B4F25E1BD4}"/>
              </a:ext>
            </a:extLst>
          </p:cNvPr>
          <p:cNvSpPr>
            <a:spLocks noGrp="1"/>
          </p:cNvSpPr>
          <p:nvPr>
            <p:ph type="sldNum" sz="quarter" idx="4294967295"/>
          </p:nvPr>
        </p:nvSpPr>
        <p:spPr>
          <a:xfrm>
            <a:off x="11493500" y="6419850"/>
            <a:ext cx="698500" cy="238125"/>
          </a:xfrm>
        </p:spPr>
        <p:txBody>
          <a:bodyPr/>
          <a:lstStyle/>
          <a:p>
            <a:fld id="{E31375A4-56A4-47D6-9801-1991572033F7}" type="slidenum">
              <a:rPr lang="en-US" smtClean="0"/>
              <a:t>2</a:t>
            </a:fld>
            <a:endParaRPr lang="en-US"/>
          </a:p>
        </p:txBody>
      </p:sp>
      <p:pic>
        <p:nvPicPr>
          <p:cNvPr id="7" name="Picture 6">
            <a:extLst>
              <a:ext uri="{FF2B5EF4-FFF2-40B4-BE49-F238E27FC236}">
                <a16:creationId xmlns:a16="http://schemas.microsoft.com/office/drawing/2014/main" id="{14196421-970A-45B9-B56D-DA4208D74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14400"/>
            <a:ext cx="4514850" cy="5143500"/>
          </a:xfrm>
          <a:prstGeom prst="rect">
            <a:avLst/>
          </a:prstGeom>
        </p:spPr>
      </p:pic>
      <p:sp>
        <p:nvSpPr>
          <p:cNvPr id="3" name="Date Placeholder 2">
            <a:extLst>
              <a:ext uri="{FF2B5EF4-FFF2-40B4-BE49-F238E27FC236}">
                <a16:creationId xmlns:a16="http://schemas.microsoft.com/office/drawing/2014/main" id="{47653D87-70D9-D30F-E09A-BF13B1C52A32}"/>
              </a:ext>
            </a:extLst>
          </p:cNvPr>
          <p:cNvSpPr>
            <a:spLocks noGrp="1"/>
          </p:cNvSpPr>
          <p:nvPr>
            <p:ph type="dt" sz="half" idx="10"/>
          </p:nvPr>
        </p:nvSpPr>
        <p:spPr/>
        <p:txBody>
          <a:bodyPr/>
          <a:lstStyle/>
          <a:p>
            <a:pPr>
              <a:defRPr/>
            </a:pPr>
            <a:fld id="{DF248691-D99F-48D4-AB4E-452666606BE7}" type="datetime1">
              <a:rPr lang="en-US" smtClean="0"/>
              <a:t>6/16/2025</a:t>
            </a:fld>
            <a:endParaRPr lang="en-US" dirty="0"/>
          </a:p>
        </p:txBody>
      </p:sp>
      <p:sp>
        <p:nvSpPr>
          <p:cNvPr id="6" name="Rectangle 5">
            <a:extLst>
              <a:ext uri="{FF2B5EF4-FFF2-40B4-BE49-F238E27FC236}">
                <a16:creationId xmlns:a16="http://schemas.microsoft.com/office/drawing/2014/main" id="{AB46D30B-C9C7-E78F-B420-50EA12C3B88F}"/>
              </a:ext>
            </a:extLst>
          </p:cNvPr>
          <p:cNvSpPr/>
          <p:nvPr/>
        </p:nvSpPr>
        <p:spPr>
          <a:xfrm>
            <a:off x="6972300" y="5029200"/>
            <a:ext cx="3733800" cy="1524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600200" y="1304950"/>
            <a:ext cx="7185237" cy="1694504"/>
          </a:xfrm>
        </p:spPr>
        <p:txBody>
          <a:bodyPr anchor="b">
            <a:normAutofit/>
          </a:bodyPr>
          <a:lstStyle/>
          <a:p>
            <a:pPr algn="l">
              <a:lnSpc>
                <a:spcPct val="90000"/>
              </a:lnSpc>
            </a:pPr>
            <a:r>
              <a:rPr lang="en-US" sz="3300" dirty="0">
                <a:solidFill>
                  <a:schemeClr val="tx2"/>
                </a:solidFill>
                <a:latin typeface="Times New Roman" panose="02020603050405020304" pitchFamily="18" charset="0"/>
                <a:cs typeface="Times New Roman" panose="02020603050405020304" pitchFamily="18" charset="0"/>
              </a:rPr>
              <a:t>KEY ROLES AND RESPONSIBILITIES OF </a:t>
            </a:r>
            <a:br>
              <a:rPr lang="en-US" sz="3300" dirty="0">
                <a:solidFill>
                  <a:schemeClr val="tx2"/>
                </a:solidFill>
                <a:latin typeface="Times New Roman" panose="02020603050405020304" pitchFamily="18" charset="0"/>
                <a:cs typeface="Times New Roman" panose="02020603050405020304" pitchFamily="18" charset="0"/>
              </a:rPr>
            </a:br>
            <a:r>
              <a:rPr lang="en-US" sz="3300" dirty="0">
                <a:solidFill>
                  <a:schemeClr val="tx2"/>
                </a:solidFill>
                <a:latin typeface="Times New Roman" panose="02020603050405020304" pitchFamily="18" charset="0"/>
                <a:cs typeface="Times New Roman" panose="02020603050405020304" pitchFamily="18" charset="0"/>
              </a:rPr>
              <a:t>PROFESSIONAL ACCOUNTANTS</a:t>
            </a:r>
            <a:endParaRPr lang="en-US" sz="3300" dirty="0">
              <a:solidFill>
                <a:schemeClr val="tx2"/>
              </a:solidFill>
            </a:endParaRPr>
          </a:p>
        </p:txBody>
      </p:sp>
      <p:pic>
        <p:nvPicPr>
          <p:cNvPr id="10" name="Graphic 9" descr="Laptop Secure">
            <a:extLst>
              <a:ext uri="{FF2B5EF4-FFF2-40B4-BE49-F238E27FC236}">
                <a16:creationId xmlns:a16="http://schemas.microsoft.com/office/drawing/2014/main" id="{1DD7D91B-5013-18BC-840A-709D8FC793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3032" y="2260948"/>
            <a:ext cx="1198532" cy="1198532"/>
          </a:xfrm>
          <a:prstGeom prst="rect">
            <a:avLst/>
          </a:prstGeom>
        </p:spPr>
      </p:pic>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1600200" y="3238320"/>
            <a:ext cx="9525000" cy="2927350"/>
          </a:xfrm>
        </p:spPr>
        <p:txBody>
          <a:bodyPr>
            <a:noAutofit/>
          </a:bodyPr>
          <a:lstStyle/>
          <a:p>
            <a:pPr marL="0" indent="0">
              <a:lnSpc>
                <a:spcPct val="90000"/>
              </a:lnSpc>
              <a:buNone/>
            </a:pPr>
            <a:r>
              <a:rPr lang="en-US" sz="1800" b="1" dirty="0">
                <a:latin typeface="Times New Roman" panose="02020603050405020304" pitchFamily="18" charset="0"/>
                <a:cs typeface="Times New Roman" panose="02020603050405020304" pitchFamily="18" charset="0"/>
              </a:rPr>
              <a:t>TAX PLANNING</a:t>
            </a:r>
          </a:p>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Professional Accountants offer tax planning services, helping clients minimize their tax liabilities legally. </a:t>
            </a:r>
          </a:p>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This involves advising on tax-efficient investments, business structures, and other strategies to reduce tax burdens while remaining compliant. </a:t>
            </a:r>
          </a:p>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They must also ensure that employers and clients are aware of the available options and help them remain competitive in terms of taxes (thereby fostering economic growth and job creation). </a:t>
            </a:r>
          </a:p>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Additionally, it is important to ensure they comprehend the implications of each choice, including any potential impacts on their reputation.</a:t>
            </a:r>
          </a:p>
        </p:txBody>
      </p:sp>
      <p:pic>
        <p:nvPicPr>
          <p:cNvPr id="12" name="Graphic 11" descr="Laptop Secure">
            <a:extLst>
              <a:ext uri="{FF2B5EF4-FFF2-40B4-BE49-F238E27FC236}">
                <a16:creationId xmlns:a16="http://schemas.microsoft.com/office/drawing/2014/main" id="{DED55C08-8119-4C9E-8DB1-2E10C863DC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
        <p:nvSpPr>
          <p:cNvPr id="6" name="Date Placeholder 5">
            <a:extLst>
              <a:ext uri="{FF2B5EF4-FFF2-40B4-BE49-F238E27FC236}">
                <a16:creationId xmlns:a16="http://schemas.microsoft.com/office/drawing/2014/main" id="{34B2C037-109F-6827-CF45-ECA1A90ED076}"/>
              </a:ext>
            </a:extLst>
          </p:cNvPr>
          <p:cNvSpPr>
            <a:spLocks noGrp="1"/>
          </p:cNvSpPr>
          <p:nvPr>
            <p:ph type="dt" sz="half" idx="10"/>
          </p:nvPr>
        </p:nvSpPr>
        <p:spPr>
          <a:xfrm>
            <a:off x="838200" y="6356350"/>
            <a:ext cx="2743200" cy="365125"/>
          </a:xfrm>
        </p:spPr>
        <p:txBody>
          <a:bodyPr>
            <a:normAutofit/>
          </a:bodyPr>
          <a:lstStyle/>
          <a:p>
            <a:pPr>
              <a:spcAft>
                <a:spcPts val="600"/>
              </a:spcAft>
              <a:defRPr/>
            </a:pPr>
            <a:fld id="{C46784B8-8A0D-4085-8B83-E095743CB559}" type="datetime1">
              <a:rPr lang="en-US" smtClean="0"/>
              <a:pPr>
                <a:spcAft>
                  <a:spcPts val="600"/>
                </a:spcAft>
                <a:defRPr/>
              </a:pPr>
              <a:t>6/16/2025</a:t>
            </a:fld>
            <a:endParaRPr lang="en-US"/>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7620000" y="6329272"/>
            <a:ext cx="2743200" cy="365125"/>
          </a:xfrm>
        </p:spPr>
        <p:txBody>
          <a:bodyPr>
            <a:normAutofit/>
          </a:bodyPr>
          <a:lstStyle/>
          <a:p>
            <a:pPr>
              <a:spcAft>
                <a:spcPts val="600"/>
              </a:spcAft>
            </a:pPr>
            <a:fld id="{669B9FBC-0170-41D4-8FB7-5735A17F9AC8}" type="slidenum">
              <a:rPr lang="en-US" altLang="en-US" smtClean="0"/>
              <a:pPr>
                <a:spcAft>
                  <a:spcPts val="600"/>
                </a:spcAft>
              </a:pPr>
              <a:t>20</a:t>
            </a:fld>
            <a:endParaRPr lang="en-US" altLang="en-US" dirty="0"/>
          </a:p>
        </p:txBody>
      </p:sp>
      <p:pic>
        <p:nvPicPr>
          <p:cNvPr id="8" name="Picture 7">
            <a:extLst>
              <a:ext uri="{FF2B5EF4-FFF2-40B4-BE49-F238E27FC236}">
                <a16:creationId xmlns:a16="http://schemas.microsoft.com/office/drawing/2014/main" id="{F3E7EAEF-E0C7-4750-3DDB-327BBB782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 y="155937"/>
            <a:ext cx="12192000" cy="1047750"/>
          </a:xfrm>
          <a:prstGeom prst="rect">
            <a:avLst/>
          </a:prstGeom>
        </p:spPr>
      </p:pic>
      <p:pic>
        <p:nvPicPr>
          <p:cNvPr id="9" name="Picture 8" descr="A black background with a black square&#10;&#10;AI-generated content may be incorrect.">
            <a:extLst>
              <a:ext uri="{FF2B5EF4-FFF2-40B4-BE49-F238E27FC236}">
                <a16:creationId xmlns:a16="http://schemas.microsoft.com/office/drawing/2014/main" id="{1A47F175-AA99-F217-80DE-96D186C98C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8815634"/>
      </p:ext>
    </p:extLst>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627094" y="1220643"/>
            <a:ext cx="7185237" cy="1612677"/>
          </a:xfrm>
        </p:spPr>
        <p:txBody>
          <a:bodyPr anchor="b">
            <a:normAutofit fontScale="90000"/>
          </a:bodyPr>
          <a:lstStyle/>
          <a:p>
            <a:pPr algn="l">
              <a:lnSpc>
                <a:spcPct val="90000"/>
              </a:lnSpc>
            </a:pPr>
            <a:r>
              <a:rPr lang="en-US" sz="3700" dirty="0">
                <a:solidFill>
                  <a:schemeClr val="tx2"/>
                </a:solidFill>
                <a:latin typeface="Times New Roman" panose="02020603050405020304" pitchFamily="18" charset="0"/>
                <a:cs typeface="Times New Roman" panose="02020603050405020304" pitchFamily="18" charset="0"/>
              </a:rPr>
              <a:t>KEY ROLES AND RESPONSIBILITIES OF </a:t>
            </a:r>
            <a:br>
              <a:rPr lang="en-US" sz="3700" dirty="0">
                <a:solidFill>
                  <a:schemeClr val="tx2"/>
                </a:solidFill>
                <a:latin typeface="Times New Roman" panose="02020603050405020304" pitchFamily="18" charset="0"/>
                <a:cs typeface="Times New Roman" panose="02020603050405020304" pitchFamily="18" charset="0"/>
              </a:rPr>
            </a:br>
            <a:r>
              <a:rPr lang="en-US" sz="3700" dirty="0">
                <a:solidFill>
                  <a:schemeClr val="tx2"/>
                </a:solidFill>
                <a:latin typeface="Times New Roman" panose="02020603050405020304" pitchFamily="18" charset="0"/>
                <a:cs typeface="Times New Roman" panose="02020603050405020304" pitchFamily="18" charset="0"/>
              </a:rPr>
              <a:t>PROFESSIONAL ACCOUNTANTS</a:t>
            </a:r>
            <a:endParaRPr lang="en-US" sz="3700" dirty="0">
              <a:solidFill>
                <a:schemeClr val="tx2"/>
              </a:solidFill>
            </a:endParaRPr>
          </a:p>
        </p:txBody>
      </p:sp>
      <p:pic>
        <p:nvPicPr>
          <p:cNvPr id="10" name="Graphic 9" descr="Laptop Secure">
            <a:extLst>
              <a:ext uri="{FF2B5EF4-FFF2-40B4-BE49-F238E27FC236}">
                <a16:creationId xmlns:a16="http://schemas.microsoft.com/office/drawing/2014/main" id="{1DD7D91B-5013-18BC-840A-709D8FC793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3032" y="2260948"/>
            <a:ext cx="1198532" cy="1198532"/>
          </a:xfrm>
          <a:prstGeom prst="rect">
            <a:avLst/>
          </a:prstGeom>
        </p:spPr>
      </p:pic>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1627094" y="3210460"/>
            <a:ext cx="8686800" cy="2927350"/>
          </a:xfrm>
        </p:spPr>
        <p:txBody>
          <a:bodyPr>
            <a:noAutofit/>
          </a:bodyPr>
          <a:lstStyle/>
          <a:p>
            <a:pPr marL="0" indent="0">
              <a:lnSpc>
                <a:spcPct val="90000"/>
              </a:lnSpc>
              <a:buNone/>
            </a:pPr>
            <a:r>
              <a:rPr lang="en-US" sz="1800" b="1" dirty="0">
                <a:latin typeface="Times New Roman" panose="02020603050405020304" pitchFamily="18" charset="0"/>
                <a:cs typeface="Times New Roman" panose="02020603050405020304" pitchFamily="18" charset="0"/>
              </a:rPr>
              <a:t>AUDITING</a:t>
            </a:r>
          </a:p>
          <a:p>
            <a:pPr>
              <a:lnSpc>
                <a:spcPct val="9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Auditors, who are often professional accountants, conduct independent examinations of financial records to verify their accuracy and compliance with tax laws. </a:t>
            </a:r>
          </a:p>
          <a:p>
            <a:pPr>
              <a:lnSpc>
                <a:spcPct val="9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This helps to detect and prevent tax evasion and fraud.</a:t>
            </a:r>
          </a:p>
          <a:p>
            <a:pPr marL="0" indent="0">
              <a:lnSpc>
                <a:spcPct val="90000"/>
              </a:lnSpc>
              <a:buNone/>
            </a:pPr>
            <a:endParaRPr lang="en-US" sz="1800" dirty="0">
              <a:latin typeface="Times New Roman" panose="02020603050405020304" pitchFamily="18" charset="0"/>
              <a:cs typeface="Times New Roman" panose="02020603050405020304" pitchFamily="18" charset="0"/>
            </a:endParaRPr>
          </a:p>
          <a:p>
            <a:pPr marL="0" indent="0">
              <a:lnSpc>
                <a:spcPct val="90000"/>
              </a:lnSpc>
              <a:buNone/>
            </a:pPr>
            <a:r>
              <a:rPr lang="en-US" sz="1800" b="1" dirty="0">
                <a:latin typeface="Times New Roman" panose="02020603050405020304" pitchFamily="18" charset="0"/>
                <a:cs typeface="Times New Roman" panose="02020603050405020304" pitchFamily="18" charset="0"/>
              </a:rPr>
              <a:t>ADVISORY SERVICES </a:t>
            </a:r>
          </a:p>
          <a:p>
            <a:pPr>
              <a:lnSpc>
                <a:spcPct val="9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Professional Accountants provide advisory services to businesses and individuals on various tax-related matters, including tax disputes, transfer pricing, and international taxation. </a:t>
            </a:r>
          </a:p>
          <a:p>
            <a:pPr>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They help clients navigate complex tax issues and make informed financial decisions.</a:t>
            </a:r>
          </a:p>
        </p:txBody>
      </p:sp>
      <p:pic>
        <p:nvPicPr>
          <p:cNvPr id="12" name="Graphic 11" descr="Laptop Secure">
            <a:extLst>
              <a:ext uri="{FF2B5EF4-FFF2-40B4-BE49-F238E27FC236}">
                <a16:creationId xmlns:a16="http://schemas.microsoft.com/office/drawing/2014/main" id="{DED55C08-8119-4C9E-8DB1-2E10C863DC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
        <p:nvSpPr>
          <p:cNvPr id="6" name="Date Placeholder 5">
            <a:extLst>
              <a:ext uri="{FF2B5EF4-FFF2-40B4-BE49-F238E27FC236}">
                <a16:creationId xmlns:a16="http://schemas.microsoft.com/office/drawing/2014/main" id="{34B2C037-109F-6827-CF45-ECA1A90ED076}"/>
              </a:ext>
            </a:extLst>
          </p:cNvPr>
          <p:cNvSpPr>
            <a:spLocks noGrp="1"/>
          </p:cNvSpPr>
          <p:nvPr>
            <p:ph type="dt" sz="half" idx="10"/>
          </p:nvPr>
        </p:nvSpPr>
        <p:spPr>
          <a:xfrm>
            <a:off x="838200" y="6356350"/>
            <a:ext cx="2743200" cy="365125"/>
          </a:xfrm>
        </p:spPr>
        <p:txBody>
          <a:bodyPr>
            <a:normAutofit/>
          </a:bodyPr>
          <a:lstStyle/>
          <a:p>
            <a:pPr>
              <a:spcAft>
                <a:spcPts val="600"/>
              </a:spcAft>
              <a:defRPr/>
            </a:pPr>
            <a:fld id="{C46784B8-8A0D-4085-8B83-E095743CB559}" type="datetime1">
              <a:rPr lang="en-US" smtClean="0"/>
              <a:pPr>
                <a:spcAft>
                  <a:spcPts val="600"/>
                </a:spcAft>
                <a:defRPr/>
              </a:pPr>
              <a:t>6/16/2025</a:t>
            </a:fld>
            <a:endParaRPr lang="en-US"/>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7882494" y="6356350"/>
            <a:ext cx="2743200" cy="365125"/>
          </a:xfrm>
        </p:spPr>
        <p:txBody>
          <a:bodyPr>
            <a:normAutofit/>
          </a:bodyPr>
          <a:lstStyle/>
          <a:p>
            <a:pPr>
              <a:spcAft>
                <a:spcPts val="600"/>
              </a:spcAft>
            </a:pPr>
            <a:fld id="{669B9FBC-0170-41D4-8FB7-5735A17F9AC8}" type="slidenum">
              <a:rPr lang="en-US" altLang="en-US" smtClean="0"/>
              <a:pPr>
                <a:spcAft>
                  <a:spcPts val="600"/>
                </a:spcAft>
              </a:pPr>
              <a:t>21</a:t>
            </a:fld>
            <a:endParaRPr lang="en-US" altLang="en-US" dirty="0"/>
          </a:p>
        </p:txBody>
      </p:sp>
      <p:pic>
        <p:nvPicPr>
          <p:cNvPr id="8" name="Picture 7">
            <a:extLst>
              <a:ext uri="{FF2B5EF4-FFF2-40B4-BE49-F238E27FC236}">
                <a16:creationId xmlns:a16="http://schemas.microsoft.com/office/drawing/2014/main" id="{F3E7EAEF-E0C7-4750-3DDB-327BBB782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 y="155937"/>
            <a:ext cx="12192000" cy="1047750"/>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1DB3ED54-D7CC-6773-98F8-31191AE1F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092102"/>
      </p:ext>
    </p:extLst>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a:extLst>
              <a:ext uri="{FF2B5EF4-FFF2-40B4-BE49-F238E27FC236}">
                <a16:creationId xmlns:a16="http://schemas.microsoft.com/office/drawing/2014/main" id="{7EF02EF8-4D9E-6AFD-A18E-E47751A7ED80}"/>
              </a:ext>
            </a:extLst>
          </p:cNvPr>
          <p:cNvSpPr>
            <a:spLocks noGrp="1"/>
          </p:cNvSpPr>
          <p:nvPr>
            <p:ph type="dt" sz="half" idx="10"/>
          </p:nvPr>
        </p:nvSpPr>
        <p:spPr>
          <a:xfrm>
            <a:off x="838200" y="6356350"/>
            <a:ext cx="2743200" cy="365125"/>
          </a:xfrm>
        </p:spPr>
        <p:txBody>
          <a:bodyPr>
            <a:normAutofit/>
          </a:bodyPr>
          <a:lstStyle/>
          <a:p>
            <a:pPr>
              <a:spcAft>
                <a:spcPts val="600"/>
              </a:spcAft>
              <a:defRPr/>
            </a:pPr>
            <a:fld id="{F78DD571-252A-45C8-A79A-E9C66244FB92}" type="datetime1">
              <a:rPr lang="en-US" sz="1000"/>
              <a:pPr>
                <a:spcAft>
                  <a:spcPts val="600"/>
                </a:spcAft>
                <a:defRPr/>
              </a:pPr>
              <a:t>6/16/2025</a:t>
            </a:fld>
            <a:endParaRPr lang="en-US" sz="1000"/>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sz="1000"/>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8610600" y="6356350"/>
            <a:ext cx="2743200" cy="365125"/>
          </a:xfrm>
        </p:spPr>
        <p:txBody>
          <a:bodyPr>
            <a:normAutofit/>
          </a:bodyPr>
          <a:lstStyle/>
          <a:p>
            <a:pPr algn="ctr">
              <a:spcAft>
                <a:spcPts val="600"/>
              </a:spcAft>
            </a:pPr>
            <a:fld id="{669B9FBC-0170-41D4-8FB7-5735A17F9AC8}" type="slidenum">
              <a:rPr lang="en-US" altLang="en-US" sz="1000"/>
              <a:pPr algn="ctr">
                <a:spcAft>
                  <a:spcPts val="600"/>
                </a:spcAft>
              </a:pPr>
              <a:t>22</a:t>
            </a:fld>
            <a:endParaRPr lang="en-US" altLang="en-US" sz="1000" dirty="0"/>
          </a:p>
        </p:txBody>
      </p:sp>
      <p:pic>
        <p:nvPicPr>
          <p:cNvPr id="8" name="Picture 7">
            <a:extLst>
              <a:ext uri="{FF2B5EF4-FFF2-40B4-BE49-F238E27FC236}">
                <a16:creationId xmlns:a16="http://schemas.microsoft.com/office/drawing/2014/main" id="{2A7590F1-EEFD-9E91-374F-E015A2DD0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086"/>
            <a:ext cx="12192000" cy="1047750"/>
          </a:xfrm>
          <a:prstGeom prst="rect">
            <a:avLst/>
          </a:prstGeom>
        </p:spPr>
      </p:pic>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633804" y="304800"/>
            <a:ext cx="8924392" cy="1058275"/>
          </a:xfrm>
        </p:spPr>
        <p:txBody>
          <a:bodyPr>
            <a:normAutofit/>
          </a:bodyPr>
          <a:lstStyle/>
          <a:p>
            <a:pPr>
              <a:lnSpc>
                <a:spcPct val="90000"/>
              </a:lnSpc>
            </a:pPr>
            <a:r>
              <a:rPr lang="en-US" sz="2400" dirty="0">
                <a:solidFill>
                  <a:schemeClr val="bg1"/>
                </a:solidFill>
                <a:latin typeface="Times New Roman" panose="02020603050405020304" pitchFamily="18" charset="0"/>
                <a:cs typeface="Times New Roman" panose="02020603050405020304" pitchFamily="18" charset="0"/>
              </a:rPr>
              <a:t>THE IMPACT OF THE ROLES AND RESPONSIBILITIES OF </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PROFESSIONAL ACCOUNTANTS ON THE TAX SYSTEM </a:t>
            </a:r>
            <a:endParaRPr lang="en-US" sz="2400" dirty="0">
              <a:solidFill>
                <a:schemeClr val="bg1"/>
              </a:solidFill>
            </a:endParaRPr>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1485900" y="2598545"/>
            <a:ext cx="9220199" cy="3048000"/>
          </a:xfrm>
        </p:spPr>
        <p:txBody>
          <a:bodyPr>
            <a:normAutofit/>
          </a:bodyPr>
          <a:lstStyle/>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The contributions of professional accountants have a significant impact on the functionality of Ghana's tax system.  </a:t>
            </a:r>
          </a:p>
          <a:p>
            <a:pPr algn="just">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The accounting profession plays a key role in the discussion surrounding the development of tax policy due to its expertise and understanding of current tax systems. </a:t>
            </a:r>
          </a:p>
          <a:p>
            <a:pPr algn="just">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Its contributions are essential for the daily operation of tax systems, as well as for recognizing the shortcomings of these systems, proposing possible solutions, and assisting governments in turning their tax reform ideas into actual implementations.</a:t>
            </a:r>
          </a:p>
        </p:txBody>
      </p:sp>
      <p:pic>
        <p:nvPicPr>
          <p:cNvPr id="9" name="Picture 8" descr="A black background with a black square&#10;&#10;AI-generated content may be incorrect.">
            <a:extLst>
              <a:ext uri="{FF2B5EF4-FFF2-40B4-BE49-F238E27FC236}">
                <a16:creationId xmlns:a16="http://schemas.microsoft.com/office/drawing/2014/main" id="{BB5209D8-ABDF-CD4C-6026-D749579E6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8727292"/>
      </p:ext>
    </p:extLst>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a:extLst>
              <a:ext uri="{FF2B5EF4-FFF2-40B4-BE49-F238E27FC236}">
                <a16:creationId xmlns:a16="http://schemas.microsoft.com/office/drawing/2014/main" id="{7EF02EF8-4D9E-6AFD-A18E-E47751A7ED80}"/>
              </a:ext>
            </a:extLst>
          </p:cNvPr>
          <p:cNvSpPr>
            <a:spLocks noGrp="1"/>
          </p:cNvSpPr>
          <p:nvPr>
            <p:ph type="dt" sz="half" idx="10"/>
          </p:nvPr>
        </p:nvSpPr>
        <p:spPr>
          <a:xfrm>
            <a:off x="838200" y="6356350"/>
            <a:ext cx="2743200" cy="365125"/>
          </a:xfrm>
        </p:spPr>
        <p:txBody>
          <a:bodyPr>
            <a:normAutofit/>
          </a:bodyPr>
          <a:lstStyle/>
          <a:p>
            <a:pPr>
              <a:spcAft>
                <a:spcPts val="600"/>
              </a:spcAft>
              <a:defRPr/>
            </a:pPr>
            <a:fld id="{F78DD571-252A-45C8-A79A-E9C66244FB92}" type="datetime1">
              <a:rPr lang="en-US" sz="1000"/>
              <a:pPr>
                <a:spcAft>
                  <a:spcPts val="600"/>
                </a:spcAft>
                <a:defRPr/>
              </a:pPr>
              <a:t>6/16/2025</a:t>
            </a:fld>
            <a:endParaRPr lang="en-US" sz="1000"/>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sz="1000"/>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8610600" y="6356350"/>
            <a:ext cx="2743200" cy="365125"/>
          </a:xfrm>
        </p:spPr>
        <p:txBody>
          <a:bodyPr>
            <a:normAutofit/>
          </a:bodyPr>
          <a:lstStyle/>
          <a:p>
            <a:pPr algn="ctr">
              <a:spcAft>
                <a:spcPts val="600"/>
              </a:spcAft>
            </a:pPr>
            <a:fld id="{669B9FBC-0170-41D4-8FB7-5735A17F9AC8}" type="slidenum">
              <a:rPr lang="en-US" altLang="en-US" sz="1000"/>
              <a:pPr algn="ctr">
                <a:spcAft>
                  <a:spcPts val="600"/>
                </a:spcAft>
              </a:pPr>
              <a:t>23</a:t>
            </a:fld>
            <a:endParaRPr lang="en-US" altLang="en-US" sz="1000"/>
          </a:p>
        </p:txBody>
      </p:sp>
      <p:pic>
        <p:nvPicPr>
          <p:cNvPr id="8" name="Picture 7">
            <a:extLst>
              <a:ext uri="{FF2B5EF4-FFF2-40B4-BE49-F238E27FC236}">
                <a16:creationId xmlns:a16="http://schemas.microsoft.com/office/drawing/2014/main" id="{2A7590F1-EEFD-9E91-374F-E015A2DD0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086"/>
            <a:ext cx="12192000" cy="1047750"/>
          </a:xfrm>
          <a:prstGeom prst="rect">
            <a:avLst/>
          </a:prstGeom>
        </p:spPr>
      </p:pic>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633804" y="304800"/>
            <a:ext cx="8924392" cy="1058275"/>
          </a:xfrm>
        </p:spPr>
        <p:txBody>
          <a:bodyPr>
            <a:normAutofit/>
          </a:bodyPr>
          <a:lstStyle/>
          <a:p>
            <a:pPr>
              <a:lnSpc>
                <a:spcPct val="90000"/>
              </a:lnSpc>
            </a:pPr>
            <a:r>
              <a:rPr lang="en-US" sz="2400" dirty="0">
                <a:solidFill>
                  <a:schemeClr val="bg1"/>
                </a:solidFill>
                <a:latin typeface="Times New Roman" panose="02020603050405020304" pitchFamily="18" charset="0"/>
                <a:cs typeface="Times New Roman" panose="02020603050405020304" pitchFamily="18" charset="0"/>
              </a:rPr>
              <a:t>THE IMPACT OF THE ROLES AND RESPONSIBILITIES OF </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PROFESSIONAL ACCOUNTANTS ON THE TAX SYSTEM </a:t>
            </a:r>
            <a:endParaRPr lang="en-US" sz="2400" dirty="0">
              <a:solidFill>
                <a:schemeClr val="bg1"/>
              </a:solidFill>
            </a:endParaRPr>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1485900" y="2598545"/>
            <a:ext cx="9220199" cy="3048000"/>
          </a:xfrm>
        </p:spPr>
        <p:txBody>
          <a:bodyPr>
            <a:normAutofit/>
          </a:bodyPr>
          <a:lstStyle/>
          <a:p>
            <a:pPr>
              <a:lnSpc>
                <a:spcPct val="90000"/>
              </a:lnSpc>
              <a:buFont typeface="Wingdings" panose="05000000000000000000" pitchFamily="2" charset="2"/>
              <a:buChar char="§"/>
            </a:pPr>
            <a:r>
              <a:rPr lang="en-US" sz="1800" b="1" i="1" dirty="0">
                <a:latin typeface="Times New Roman" panose="02020603050405020304" pitchFamily="18" charset="0"/>
                <a:cs typeface="Times New Roman" panose="02020603050405020304" pitchFamily="18" charset="0"/>
              </a:rPr>
              <a:t>Increased Revenue Collection: </a:t>
            </a:r>
            <a:r>
              <a:rPr lang="en-US" sz="1800" dirty="0">
                <a:latin typeface="Times New Roman" panose="02020603050405020304" pitchFamily="18" charset="0"/>
                <a:cs typeface="Times New Roman" panose="02020603050405020304" pitchFamily="18" charset="0"/>
              </a:rPr>
              <a:t>By ensuring accurate tax filings and promoting compliance, professional accountants help the GRA collect the revenue needed to fund government operations.</a:t>
            </a:r>
          </a:p>
          <a:p>
            <a:pPr marL="0" indent="0">
              <a:lnSpc>
                <a:spcPct val="90000"/>
              </a:lnSpc>
              <a:buNone/>
            </a:pPr>
            <a:endParaRPr lang="en-US" sz="18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
            </a:pPr>
            <a:r>
              <a:rPr lang="en-US" sz="1800" b="1" i="1" dirty="0">
                <a:latin typeface="Times New Roman" panose="02020603050405020304" pitchFamily="18" charset="0"/>
                <a:cs typeface="Times New Roman" panose="02020603050405020304" pitchFamily="18" charset="0"/>
              </a:rPr>
              <a:t>Reduced Tax Evasion: </a:t>
            </a:r>
            <a:r>
              <a:rPr lang="en-US" sz="1800" dirty="0">
                <a:latin typeface="Times New Roman" panose="02020603050405020304" pitchFamily="18" charset="0"/>
                <a:cs typeface="Times New Roman" panose="02020603050405020304" pitchFamily="18" charset="0"/>
              </a:rPr>
              <a:t>Audits and compliance services help detect and deter tax evasion, which protects the tax base and ensures fairness.</a:t>
            </a:r>
          </a:p>
          <a:p>
            <a:pPr marL="0" indent="0">
              <a:lnSpc>
                <a:spcPct val="90000"/>
              </a:lnSpc>
              <a:buNone/>
            </a:pPr>
            <a:endParaRPr lang="en-US" sz="18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
            </a:pPr>
            <a:r>
              <a:rPr lang="en-US" sz="1800" b="1" i="1" dirty="0">
                <a:latin typeface="Times New Roman" panose="02020603050405020304" pitchFamily="18" charset="0"/>
                <a:cs typeface="Times New Roman" panose="02020603050405020304" pitchFamily="18" charset="0"/>
              </a:rPr>
              <a:t>Improved Transparency: </a:t>
            </a:r>
            <a:r>
              <a:rPr lang="en-US" sz="1800" dirty="0">
                <a:latin typeface="Times New Roman" panose="02020603050405020304" pitchFamily="18" charset="0"/>
                <a:cs typeface="Times New Roman" panose="02020603050405020304" pitchFamily="18" charset="0"/>
              </a:rPr>
              <a:t>Professional Accountants promote transparency by providing accurate financial reporting, which allows stakeholders to understand the financial health of businesses and the tax system.</a:t>
            </a:r>
          </a:p>
        </p:txBody>
      </p:sp>
      <p:pic>
        <p:nvPicPr>
          <p:cNvPr id="14" name="Picture 13" descr="A black background with a black square&#10;&#10;AI-generated content may be incorrect.">
            <a:extLst>
              <a:ext uri="{FF2B5EF4-FFF2-40B4-BE49-F238E27FC236}">
                <a16:creationId xmlns:a16="http://schemas.microsoft.com/office/drawing/2014/main" id="{A605C134-5A35-B102-E5AE-5F92CC5AD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2745653"/>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a:extLst>
              <a:ext uri="{FF2B5EF4-FFF2-40B4-BE49-F238E27FC236}">
                <a16:creationId xmlns:a16="http://schemas.microsoft.com/office/drawing/2014/main" id="{7EF02EF8-4D9E-6AFD-A18E-E47751A7ED80}"/>
              </a:ext>
            </a:extLst>
          </p:cNvPr>
          <p:cNvSpPr>
            <a:spLocks noGrp="1"/>
          </p:cNvSpPr>
          <p:nvPr>
            <p:ph type="dt" sz="half" idx="10"/>
          </p:nvPr>
        </p:nvSpPr>
        <p:spPr>
          <a:xfrm>
            <a:off x="838200" y="6356350"/>
            <a:ext cx="2743200" cy="365125"/>
          </a:xfrm>
        </p:spPr>
        <p:txBody>
          <a:bodyPr>
            <a:normAutofit/>
          </a:bodyPr>
          <a:lstStyle/>
          <a:p>
            <a:pPr>
              <a:spcAft>
                <a:spcPts val="600"/>
              </a:spcAft>
              <a:defRPr/>
            </a:pPr>
            <a:fld id="{F78DD571-252A-45C8-A79A-E9C66244FB92}" type="datetime1">
              <a:rPr lang="en-US" sz="1000"/>
              <a:pPr>
                <a:spcAft>
                  <a:spcPts val="600"/>
                </a:spcAft>
                <a:defRPr/>
              </a:pPr>
              <a:t>6/16/2025</a:t>
            </a:fld>
            <a:endParaRPr lang="en-US" sz="1000"/>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sz="1000"/>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8610600" y="6356350"/>
            <a:ext cx="2743200" cy="365125"/>
          </a:xfrm>
        </p:spPr>
        <p:txBody>
          <a:bodyPr>
            <a:normAutofit/>
          </a:bodyPr>
          <a:lstStyle/>
          <a:p>
            <a:pPr algn="ctr">
              <a:spcAft>
                <a:spcPts val="600"/>
              </a:spcAft>
            </a:pPr>
            <a:fld id="{669B9FBC-0170-41D4-8FB7-5735A17F9AC8}" type="slidenum">
              <a:rPr lang="en-US" altLang="en-US" sz="1000"/>
              <a:pPr algn="ctr">
                <a:spcAft>
                  <a:spcPts val="600"/>
                </a:spcAft>
              </a:pPr>
              <a:t>24</a:t>
            </a:fld>
            <a:endParaRPr lang="en-US" altLang="en-US" sz="1000" dirty="0"/>
          </a:p>
        </p:txBody>
      </p:sp>
      <p:pic>
        <p:nvPicPr>
          <p:cNvPr id="8" name="Picture 7">
            <a:extLst>
              <a:ext uri="{FF2B5EF4-FFF2-40B4-BE49-F238E27FC236}">
                <a16:creationId xmlns:a16="http://schemas.microsoft.com/office/drawing/2014/main" id="{2A7590F1-EEFD-9E91-374F-E015A2DD0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086"/>
            <a:ext cx="12192000" cy="1047750"/>
          </a:xfrm>
          <a:prstGeom prst="rect">
            <a:avLst/>
          </a:prstGeom>
        </p:spPr>
      </p:pic>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633804" y="386990"/>
            <a:ext cx="8924392" cy="1058275"/>
          </a:xfrm>
        </p:spPr>
        <p:txBody>
          <a:bodyPr>
            <a:normAutofit/>
          </a:bodyPr>
          <a:lstStyle/>
          <a:p>
            <a:pPr>
              <a:lnSpc>
                <a:spcPct val="90000"/>
              </a:lnSpc>
            </a:pPr>
            <a:r>
              <a:rPr lang="en-US" sz="2400" dirty="0">
                <a:solidFill>
                  <a:schemeClr val="bg1"/>
                </a:solidFill>
                <a:latin typeface="Times New Roman" panose="02020603050405020304" pitchFamily="18" charset="0"/>
                <a:cs typeface="Times New Roman" panose="02020603050405020304" pitchFamily="18" charset="0"/>
              </a:rPr>
              <a:t>THE IMPACT OF THE ROLES AND RESPONSIBILITIES OF </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PROFESSIONAL ACCOUNTANTS ON THE TAX SYSTEM </a:t>
            </a:r>
            <a:endParaRPr lang="en-US" sz="2400" dirty="0">
              <a:solidFill>
                <a:schemeClr val="bg1"/>
              </a:solidFill>
            </a:endParaRPr>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1447800" y="3047932"/>
            <a:ext cx="9220199" cy="3048000"/>
          </a:xfrm>
        </p:spPr>
        <p:txBody>
          <a:bodyPr>
            <a:normAutofit/>
          </a:bodyPr>
          <a:lstStyle/>
          <a:p>
            <a:pPr algn="just">
              <a:buFont typeface="Wingdings" panose="05000000000000000000" pitchFamily="2" charset="2"/>
              <a:buChar char="§"/>
            </a:pPr>
            <a:r>
              <a:rPr lang="en-US" sz="1800" b="1" i="1" dirty="0">
                <a:latin typeface="Times New Roman" panose="02020603050405020304" pitchFamily="18" charset="0"/>
                <a:cs typeface="Times New Roman" panose="02020603050405020304" pitchFamily="18" charset="0"/>
              </a:rPr>
              <a:t>Enhanced Efficiency: </a:t>
            </a:r>
            <a:r>
              <a:rPr lang="en-US" sz="1800" dirty="0">
                <a:latin typeface="Times New Roman" panose="02020603050405020304" pitchFamily="18" charset="0"/>
                <a:cs typeface="Times New Roman" panose="02020603050405020304" pitchFamily="18" charset="0"/>
              </a:rPr>
              <a:t>By streamlining tax processes and providing expert advice, professional accountants help make the tax system more efficient, reducing the administrative burden on taxpayers and the GRA.</a:t>
            </a:r>
          </a:p>
          <a:p>
            <a:pPr algn="just">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800" b="1" i="1" dirty="0">
                <a:latin typeface="Times New Roman" panose="02020603050405020304" pitchFamily="18" charset="0"/>
                <a:cs typeface="Times New Roman" panose="02020603050405020304" pitchFamily="18" charset="0"/>
              </a:rPr>
              <a:t>Fairness and Equity: </a:t>
            </a:r>
            <a:r>
              <a:rPr lang="en-US" sz="1800" dirty="0">
                <a:latin typeface="Times New Roman" panose="02020603050405020304" pitchFamily="18" charset="0"/>
                <a:cs typeface="Times New Roman" panose="02020603050405020304" pitchFamily="18" charset="0"/>
              </a:rPr>
              <a:t>Professional</a:t>
            </a:r>
            <a:r>
              <a:rPr lang="en-US" sz="1800" b="1"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Accountants ensure that taxes are applied fairly and consistently, helping to create a level playing field for all taxpayers.</a:t>
            </a:r>
          </a:p>
        </p:txBody>
      </p:sp>
      <p:pic>
        <p:nvPicPr>
          <p:cNvPr id="9" name="Picture 8" descr="A black background with a black square&#10;&#10;AI-generated content may be incorrect.">
            <a:extLst>
              <a:ext uri="{FF2B5EF4-FFF2-40B4-BE49-F238E27FC236}">
                <a16:creationId xmlns:a16="http://schemas.microsoft.com/office/drawing/2014/main" id="{6A831B41-9795-2C03-B0A8-FF7F64641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8234840"/>
      </p:ext>
    </p:extLst>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793660" y="2599509"/>
            <a:ext cx="10143668" cy="3435531"/>
          </a:xfrm>
        </p:spPr>
        <p:txBody>
          <a:bodyPr anchor="ctr">
            <a:normAutofit/>
          </a:bodyPr>
          <a:lstStyle/>
          <a:p>
            <a:pPr>
              <a:lnSpc>
                <a:spcPct val="9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accounting profession acknowledges the need for changes in the tax landscape and is prepared to contribute to this process, serving both as technical advisors and forward-thinking experts who understand the critical challenges associated with various aspects of tax policy. </a:t>
            </a:r>
          </a:p>
          <a:p>
            <a:pPr marL="0" indent="0">
              <a:lnSpc>
                <a:spcPct val="90000"/>
              </a:lnSpc>
              <a:buNone/>
            </a:pPr>
            <a:endParaRPr lang="en-US" sz="20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Specifically, we must leverage our expertise to: </a:t>
            </a:r>
          </a:p>
          <a:p>
            <a:pPr marL="0" indent="0">
              <a:lnSpc>
                <a:spcPct val="90000"/>
              </a:lnSpc>
              <a:buNone/>
            </a:pPr>
            <a:r>
              <a:rPr lang="en-US" sz="2000" dirty="0">
                <a:latin typeface="Times New Roman" panose="02020603050405020304" pitchFamily="18" charset="0"/>
                <a:cs typeface="Times New Roman" panose="02020603050405020304" pitchFamily="18" charset="0"/>
              </a:rPr>
              <a:t>	• Contribute to discussions; </a:t>
            </a:r>
          </a:p>
          <a:p>
            <a:pPr marL="0" indent="0">
              <a:lnSpc>
                <a:spcPct val="90000"/>
              </a:lnSpc>
              <a:buNone/>
            </a:pPr>
            <a:r>
              <a:rPr lang="en-US" sz="2000" dirty="0">
                <a:latin typeface="Times New Roman" panose="02020603050405020304" pitchFamily="18" charset="0"/>
                <a:cs typeface="Times New Roman" panose="02020603050405020304" pitchFamily="18" charset="0"/>
              </a:rPr>
              <a:t>	• Collaborate with all stakeholders to identify shared solutions to pressing issues; </a:t>
            </a:r>
          </a:p>
          <a:p>
            <a:pPr lvl="2">
              <a:lnSpc>
                <a:spcPct val="90000"/>
              </a:lnSpc>
            </a:pPr>
            <a:r>
              <a:rPr lang="en-US" sz="2000" dirty="0">
                <a:latin typeface="Times New Roman" panose="02020603050405020304" pitchFamily="18" charset="0"/>
                <a:cs typeface="Times New Roman" panose="02020603050405020304" pitchFamily="18" charset="0"/>
              </a:rPr>
              <a:t>Evaluate and suggest solutions; and </a:t>
            </a:r>
          </a:p>
          <a:p>
            <a:pPr marL="0" indent="0">
              <a:lnSpc>
                <a:spcPct val="90000"/>
              </a:lnSpc>
              <a:buNone/>
            </a:pPr>
            <a:r>
              <a:rPr lang="en-US" sz="2000" dirty="0">
                <a:latin typeface="Times New Roman" panose="02020603050405020304" pitchFamily="18" charset="0"/>
                <a:cs typeface="Times New Roman" panose="02020603050405020304" pitchFamily="18" charset="0"/>
              </a:rPr>
              <a:t>	• Support their execution.</a:t>
            </a:r>
          </a:p>
        </p:txBody>
      </p:sp>
      <p:sp>
        <p:nvSpPr>
          <p:cNvPr id="6" name="Date Placeholder 5">
            <a:extLst>
              <a:ext uri="{FF2B5EF4-FFF2-40B4-BE49-F238E27FC236}">
                <a16:creationId xmlns:a16="http://schemas.microsoft.com/office/drawing/2014/main" id="{81428847-F936-7ACA-6C06-738940E60640}"/>
              </a:ext>
            </a:extLst>
          </p:cNvPr>
          <p:cNvSpPr>
            <a:spLocks noGrp="1"/>
          </p:cNvSpPr>
          <p:nvPr>
            <p:ph type="dt" sz="half" idx="10"/>
          </p:nvPr>
        </p:nvSpPr>
        <p:spPr>
          <a:xfrm>
            <a:off x="838200" y="6492240"/>
            <a:ext cx="2743200" cy="365125"/>
          </a:xfrm>
        </p:spPr>
        <p:txBody>
          <a:bodyPr>
            <a:normAutofit/>
          </a:bodyPr>
          <a:lstStyle/>
          <a:p>
            <a:pPr>
              <a:spcAft>
                <a:spcPts val="600"/>
              </a:spcAft>
              <a:defRPr/>
            </a:pPr>
            <a:fld id="{106B66C2-4CCA-4BB4-A17F-62FADDD0C102}" type="datetime1">
              <a:rPr lang="en-US" smtClean="0"/>
              <a:pPr>
                <a:spcAft>
                  <a:spcPts val="600"/>
                </a:spcAft>
                <a:defRPr/>
              </a:pPr>
              <a:t>6/16/2025</a:t>
            </a:fld>
            <a:endParaRPr lang="en-US"/>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492240"/>
            <a:ext cx="4114800" cy="365125"/>
          </a:xfrm>
        </p:spPr>
        <p:txBody>
          <a:bodyPr>
            <a:normAutofit/>
          </a:bodyPr>
          <a:lstStyle/>
          <a:p>
            <a:pPr>
              <a:spcAft>
                <a:spcPts val="600"/>
              </a:spcAft>
              <a:defRPr/>
            </a:pPr>
            <a:r>
              <a:rPr lang="en-US"/>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8610600" y="6492240"/>
            <a:ext cx="2743200" cy="365125"/>
          </a:xfrm>
        </p:spPr>
        <p:txBody>
          <a:bodyPr>
            <a:normAutofit/>
          </a:bodyPr>
          <a:lstStyle/>
          <a:p>
            <a:pPr algn="ctr">
              <a:spcAft>
                <a:spcPts val="600"/>
              </a:spcAft>
            </a:pPr>
            <a:fld id="{669B9FBC-0170-41D4-8FB7-5735A17F9AC8}" type="slidenum">
              <a:rPr lang="en-US" altLang="en-US" smtClean="0"/>
              <a:pPr algn="ctr">
                <a:spcAft>
                  <a:spcPts val="600"/>
                </a:spcAft>
              </a:pPr>
              <a:t>25</a:t>
            </a:fld>
            <a:endParaRPr lang="en-US" altLang="en-US" dirty="0"/>
          </a:p>
        </p:txBody>
      </p:sp>
      <p:pic>
        <p:nvPicPr>
          <p:cNvPr id="8" name="Picture 7">
            <a:extLst>
              <a:ext uri="{FF2B5EF4-FFF2-40B4-BE49-F238E27FC236}">
                <a16:creationId xmlns:a16="http://schemas.microsoft.com/office/drawing/2014/main" id="{F9310699-05AD-A44A-11E6-AB646EB6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617"/>
            <a:ext cx="12192000" cy="1047750"/>
          </a:xfrm>
          <a:prstGeom prst="rect">
            <a:avLst/>
          </a:prstGeom>
        </p:spPr>
      </p:pic>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808638" y="106450"/>
            <a:ext cx="9236700" cy="1188950"/>
          </a:xfrm>
        </p:spPr>
        <p:txBody>
          <a:bodyPr anchor="b">
            <a:normAutofit/>
          </a:bodyPr>
          <a:lstStyle/>
          <a:p>
            <a:pPr>
              <a:lnSpc>
                <a:spcPct val="90000"/>
              </a:lnSpc>
            </a:pPr>
            <a:r>
              <a:rPr lang="en-US" sz="3800" dirty="0">
                <a:solidFill>
                  <a:schemeClr val="bg1"/>
                </a:solidFill>
                <a:latin typeface="Times New Roman" panose="02020603050405020304" pitchFamily="18" charset="0"/>
                <a:cs typeface="Times New Roman" panose="02020603050405020304" pitchFamily="18" charset="0"/>
              </a:rPr>
              <a:t>CHALLENGES AND THE WAY FORWARD</a:t>
            </a:r>
            <a:endParaRPr lang="en-US" sz="3800" dirty="0">
              <a:solidFill>
                <a:schemeClr val="bg1"/>
              </a:solidFill>
            </a:endParaRPr>
          </a:p>
        </p:txBody>
      </p:sp>
      <p:pic>
        <p:nvPicPr>
          <p:cNvPr id="10" name="Picture 9" descr="A black background with a black square&#10;&#10;AI-generated content may be incorrect.">
            <a:extLst>
              <a:ext uri="{FF2B5EF4-FFF2-40B4-BE49-F238E27FC236}">
                <a16:creationId xmlns:a16="http://schemas.microsoft.com/office/drawing/2014/main" id="{555DFF14-64C7-3D86-FF59-8ECB3644D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7364"/>
            <a:ext cx="12192000" cy="6858000"/>
          </a:xfrm>
          <a:prstGeom prst="rect">
            <a:avLst/>
          </a:prstGeom>
        </p:spPr>
      </p:pic>
    </p:spTree>
    <p:extLst>
      <p:ext uri="{BB962C8B-B14F-4D97-AF65-F5344CB8AC3E}">
        <p14:creationId xmlns:p14="http://schemas.microsoft.com/office/powerpoint/2010/main" val="1310732412"/>
      </p:ext>
    </p:extLst>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793660" y="2599509"/>
            <a:ext cx="10143668" cy="3435531"/>
          </a:xfrm>
        </p:spPr>
        <p:txBody>
          <a:bodyPr anchor="ctr">
            <a:normAutofit/>
          </a:bodyPr>
          <a:lstStyle/>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Despite their critical role, professional accountants in Ghana face challenges, including:</a:t>
            </a:r>
          </a:p>
          <a:p>
            <a:pPr>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b="1" i="1" dirty="0">
                <a:latin typeface="Times New Roman" panose="02020603050405020304" pitchFamily="18" charset="0"/>
                <a:cs typeface="Times New Roman" panose="02020603050405020304" pitchFamily="18" charset="0"/>
              </a:rPr>
              <a:t>Complexity of Tax Laws: </a:t>
            </a:r>
            <a:r>
              <a:rPr lang="en-US" sz="2200" dirty="0">
                <a:latin typeface="Times New Roman" panose="02020603050405020304" pitchFamily="18" charset="0"/>
                <a:cs typeface="Times New Roman" panose="02020603050405020304" pitchFamily="18" charset="0"/>
              </a:rPr>
              <a:t>The tax laws in Ghana can be complex and frequently change, requiring accountants to stay updated.</a:t>
            </a:r>
          </a:p>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b="1" i="1" dirty="0">
                <a:latin typeface="Times New Roman" panose="02020603050405020304" pitchFamily="18" charset="0"/>
                <a:cs typeface="Times New Roman" panose="02020603050405020304" pitchFamily="18" charset="0"/>
              </a:rPr>
              <a:t>Technological Advancements: </a:t>
            </a:r>
            <a:r>
              <a:rPr lang="en-US" sz="2200" dirty="0">
                <a:latin typeface="Times New Roman" panose="02020603050405020304" pitchFamily="18" charset="0"/>
                <a:cs typeface="Times New Roman" panose="02020603050405020304" pitchFamily="18" charset="0"/>
              </a:rPr>
              <a:t>Professional Accountants must adapt to new technologies, such as electronic filing systems and data analytics tools, especially being mindful and updated on big data and artificial intelligence (AI) tools.</a:t>
            </a:r>
          </a:p>
        </p:txBody>
      </p:sp>
      <p:sp>
        <p:nvSpPr>
          <p:cNvPr id="6" name="Date Placeholder 5">
            <a:extLst>
              <a:ext uri="{FF2B5EF4-FFF2-40B4-BE49-F238E27FC236}">
                <a16:creationId xmlns:a16="http://schemas.microsoft.com/office/drawing/2014/main" id="{B9EFF2C7-12A0-D25E-AA5E-EF27A1789E1F}"/>
              </a:ext>
            </a:extLst>
          </p:cNvPr>
          <p:cNvSpPr>
            <a:spLocks noGrp="1"/>
          </p:cNvSpPr>
          <p:nvPr>
            <p:ph type="dt" sz="half" idx="10"/>
          </p:nvPr>
        </p:nvSpPr>
        <p:spPr>
          <a:xfrm>
            <a:off x="838200" y="6492240"/>
            <a:ext cx="2743200" cy="365125"/>
          </a:xfrm>
        </p:spPr>
        <p:txBody>
          <a:bodyPr>
            <a:normAutofit/>
          </a:bodyPr>
          <a:lstStyle/>
          <a:p>
            <a:pPr>
              <a:spcAft>
                <a:spcPts val="600"/>
              </a:spcAft>
              <a:defRPr/>
            </a:pPr>
            <a:fld id="{6E03FD5E-9501-4B90-8486-44571F691F73}" type="datetime1">
              <a:rPr lang="en-US" smtClean="0"/>
              <a:pPr>
                <a:spcAft>
                  <a:spcPts val="600"/>
                </a:spcAft>
                <a:defRPr/>
              </a:pPr>
              <a:t>6/16/2025</a:t>
            </a:fld>
            <a:endParaRPr lang="en-US"/>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492240"/>
            <a:ext cx="4114800" cy="365125"/>
          </a:xfrm>
        </p:spPr>
        <p:txBody>
          <a:bodyPr>
            <a:normAutofit/>
          </a:bodyPr>
          <a:lstStyle/>
          <a:p>
            <a:pPr>
              <a:spcAft>
                <a:spcPts val="600"/>
              </a:spcAft>
              <a:defRPr/>
            </a:pPr>
            <a:r>
              <a:rPr lang="en-US"/>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8610600" y="6492240"/>
            <a:ext cx="2743200" cy="365125"/>
          </a:xfrm>
        </p:spPr>
        <p:txBody>
          <a:bodyPr>
            <a:normAutofit/>
          </a:bodyPr>
          <a:lstStyle/>
          <a:p>
            <a:pPr algn="ctr">
              <a:spcAft>
                <a:spcPts val="600"/>
              </a:spcAft>
            </a:pPr>
            <a:fld id="{669B9FBC-0170-41D4-8FB7-5735A17F9AC8}" type="slidenum">
              <a:rPr lang="en-US" altLang="en-US" smtClean="0"/>
              <a:pPr algn="ctr">
                <a:spcAft>
                  <a:spcPts val="600"/>
                </a:spcAft>
              </a:pPr>
              <a:t>26</a:t>
            </a:fld>
            <a:endParaRPr lang="en-US" altLang="en-US" dirty="0"/>
          </a:p>
        </p:txBody>
      </p:sp>
      <p:pic>
        <p:nvPicPr>
          <p:cNvPr id="8" name="Picture 7">
            <a:extLst>
              <a:ext uri="{FF2B5EF4-FFF2-40B4-BE49-F238E27FC236}">
                <a16:creationId xmlns:a16="http://schemas.microsoft.com/office/drawing/2014/main" id="{34AECE8D-BCA0-F9D1-170A-5AC57BEE2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2778"/>
            <a:ext cx="12192000" cy="1047750"/>
          </a:xfrm>
          <a:prstGeom prst="rect">
            <a:avLst/>
          </a:prstGeom>
        </p:spPr>
      </p:pic>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798740" y="30250"/>
            <a:ext cx="9236700" cy="1188950"/>
          </a:xfrm>
        </p:spPr>
        <p:txBody>
          <a:bodyPr anchor="b">
            <a:normAutofit/>
          </a:bodyPr>
          <a:lstStyle/>
          <a:p>
            <a:pPr>
              <a:lnSpc>
                <a:spcPct val="90000"/>
              </a:lnSpc>
            </a:pPr>
            <a:r>
              <a:rPr lang="en-US" sz="3800" dirty="0">
                <a:solidFill>
                  <a:schemeClr val="bg1"/>
                </a:solidFill>
                <a:latin typeface="Times New Roman" panose="02020603050405020304" pitchFamily="18" charset="0"/>
                <a:cs typeface="Times New Roman" panose="02020603050405020304" pitchFamily="18" charset="0"/>
              </a:rPr>
              <a:t>CHALLENGES AND THE WAY FORWARD</a:t>
            </a:r>
            <a:endParaRPr lang="en-US" sz="3800" dirty="0">
              <a:solidFill>
                <a:schemeClr val="bg1"/>
              </a:solidFill>
            </a:endParaRPr>
          </a:p>
        </p:txBody>
      </p:sp>
      <p:pic>
        <p:nvPicPr>
          <p:cNvPr id="10" name="Picture 9" descr="A black background with a black square&#10;&#10;AI-generated content may be incorrect.">
            <a:extLst>
              <a:ext uri="{FF2B5EF4-FFF2-40B4-BE49-F238E27FC236}">
                <a16:creationId xmlns:a16="http://schemas.microsoft.com/office/drawing/2014/main" id="{4C50C537-1C4F-F0EC-FB57-FDD20C867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1780407"/>
      </p:ext>
    </p:extLst>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793660" y="2599509"/>
            <a:ext cx="10143668" cy="3435531"/>
          </a:xfrm>
        </p:spPr>
        <p:txBody>
          <a:bodyPr anchor="ctr">
            <a:normAutofit/>
          </a:bodyPr>
          <a:lstStyle/>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Despite their critical role, professional accountants in Ghana face challenges, including:</a:t>
            </a:r>
          </a:p>
          <a:p>
            <a:pPr>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b="1" i="1" dirty="0">
                <a:latin typeface="Times New Roman" panose="02020603050405020304" pitchFamily="18" charset="0"/>
                <a:cs typeface="Times New Roman" panose="02020603050405020304" pitchFamily="18" charset="0"/>
              </a:rPr>
              <a:t>Complexity of Tax Laws: </a:t>
            </a:r>
            <a:r>
              <a:rPr lang="en-US" sz="2200" dirty="0">
                <a:latin typeface="Times New Roman" panose="02020603050405020304" pitchFamily="18" charset="0"/>
                <a:cs typeface="Times New Roman" panose="02020603050405020304" pitchFamily="18" charset="0"/>
              </a:rPr>
              <a:t>The tax laws in Ghana can be complex and frequently change, requiring accountants to stay updated.</a:t>
            </a:r>
          </a:p>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b="1" i="1" dirty="0">
                <a:latin typeface="Times New Roman" panose="02020603050405020304" pitchFamily="18" charset="0"/>
                <a:cs typeface="Times New Roman" panose="02020603050405020304" pitchFamily="18" charset="0"/>
              </a:rPr>
              <a:t>Technological Advancements: </a:t>
            </a:r>
            <a:r>
              <a:rPr lang="en-US" sz="2200" dirty="0">
                <a:latin typeface="Times New Roman" panose="02020603050405020304" pitchFamily="18" charset="0"/>
                <a:cs typeface="Times New Roman" panose="02020603050405020304" pitchFamily="18" charset="0"/>
              </a:rPr>
              <a:t>Professional Accountants must adapt to new technologies, such as electronic filing systems and data analytics tools, especially being mindful and updated on big data and artificial intelligence (AI) tools.</a:t>
            </a:r>
          </a:p>
        </p:txBody>
      </p:sp>
      <p:sp>
        <p:nvSpPr>
          <p:cNvPr id="6" name="Date Placeholder 5">
            <a:extLst>
              <a:ext uri="{FF2B5EF4-FFF2-40B4-BE49-F238E27FC236}">
                <a16:creationId xmlns:a16="http://schemas.microsoft.com/office/drawing/2014/main" id="{B9EFF2C7-12A0-D25E-AA5E-EF27A1789E1F}"/>
              </a:ext>
            </a:extLst>
          </p:cNvPr>
          <p:cNvSpPr>
            <a:spLocks noGrp="1"/>
          </p:cNvSpPr>
          <p:nvPr>
            <p:ph type="dt" sz="half" idx="10"/>
          </p:nvPr>
        </p:nvSpPr>
        <p:spPr>
          <a:xfrm>
            <a:off x="838200" y="6492240"/>
            <a:ext cx="2743200" cy="365125"/>
          </a:xfrm>
        </p:spPr>
        <p:txBody>
          <a:bodyPr>
            <a:normAutofit/>
          </a:bodyPr>
          <a:lstStyle/>
          <a:p>
            <a:pPr>
              <a:spcAft>
                <a:spcPts val="600"/>
              </a:spcAft>
              <a:defRPr/>
            </a:pPr>
            <a:fld id="{6E03FD5E-9501-4B90-8486-44571F691F73}" type="datetime1">
              <a:rPr lang="en-US" smtClean="0"/>
              <a:pPr>
                <a:spcAft>
                  <a:spcPts val="600"/>
                </a:spcAft>
                <a:defRPr/>
              </a:pPr>
              <a:t>6/16/2025</a:t>
            </a:fld>
            <a:endParaRPr lang="en-US"/>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492240"/>
            <a:ext cx="4114800" cy="365125"/>
          </a:xfrm>
        </p:spPr>
        <p:txBody>
          <a:bodyPr>
            <a:normAutofit/>
          </a:bodyPr>
          <a:lstStyle/>
          <a:p>
            <a:pPr>
              <a:spcAft>
                <a:spcPts val="600"/>
              </a:spcAft>
              <a:defRPr/>
            </a:pPr>
            <a:r>
              <a:rPr lang="en-US"/>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8610600" y="6492240"/>
            <a:ext cx="2743200" cy="365125"/>
          </a:xfrm>
        </p:spPr>
        <p:txBody>
          <a:bodyPr>
            <a:normAutofit/>
          </a:bodyPr>
          <a:lstStyle/>
          <a:p>
            <a:pPr algn="ctr">
              <a:spcAft>
                <a:spcPts val="600"/>
              </a:spcAft>
            </a:pPr>
            <a:fld id="{669B9FBC-0170-41D4-8FB7-5735A17F9AC8}" type="slidenum">
              <a:rPr lang="en-US" altLang="en-US" smtClean="0"/>
              <a:pPr algn="ctr">
                <a:spcAft>
                  <a:spcPts val="600"/>
                </a:spcAft>
              </a:pPr>
              <a:t>27</a:t>
            </a:fld>
            <a:endParaRPr lang="en-US" altLang="en-US" dirty="0"/>
          </a:p>
        </p:txBody>
      </p:sp>
      <p:pic>
        <p:nvPicPr>
          <p:cNvPr id="8" name="Picture 7">
            <a:extLst>
              <a:ext uri="{FF2B5EF4-FFF2-40B4-BE49-F238E27FC236}">
                <a16:creationId xmlns:a16="http://schemas.microsoft.com/office/drawing/2014/main" id="{34AECE8D-BCA0-F9D1-170A-5AC57BEE2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2778"/>
            <a:ext cx="12192000" cy="1047750"/>
          </a:xfrm>
          <a:prstGeom prst="rect">
            <a:avLst/>
          </a:prstGeom>
        </p:spPr>
      </p:pic>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798740" y="30250"/>
            <a:ext cx="9236700" cy="1188950"/>
          </a:xfrm>
        </p:spPr>
        <p:txBody>
          <a:bodyPr anchor="b">
            <a:normAutofit/>
          </a:bodyPr>
          <a:lstStyle/>
          <a:p>
            <a:pPr>
              <a:lnSpc>
                <a:spcPct val="90000"/>
              </a:lnSpc>
            </a:pPr>
            <a:r>
              <a:rPr lang="en-US" sz="3800" dirty="0">
                <a:solidFill>
                  <a:schemeClr val="bg1"/>
                </a:solidFill>
                <a:latin typeface="Times New Roman" panose="02020603050405020304" pitchFamily="18" charset="0"/>
                <a:cs typeface="Times New Roman" panose="02020603050405020304" pitchFamily="18" charset="0"/>
              </a:rPr>
              <a:t>CHALLENGES AND THE WAY FORWARD</a:t>
            </a:r>
            <a:endParaRPr lang="en-US" sz="3800" dirty="0">
              <a:solidFill>
                <a:schemeClr val="bg1"/>
              </a:solidFill>
            </a:endParaRPr>
          </a:p>
        </p:txBody>
      </p:sp>
      <p:pic>
        <p:nvPicPr>
          <p:cNvPr id="9" name="Picture 8" descr="A black background with a black square&#10;&#10;AI-generated content may be incorrect.">
            <a:extLst>
              <a:ext uri="{FF2B5EF4-FFF2-40B4-BE49-F238E27FC236}">
                <a16:creationId xmlns:a16="http://schemas.microsoft.com/office/drawing/2014/main" id="{837AA7C2-0E50-0B5F-D2F5-321DF6211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0250"/>
            <a:ext cx="12192000" cy="6858000"/>
          </a:xfrm>
          <a:prstGeom prst="rect">
            <a:avLst/>
          </a:prstGeom>
        </p:spPr>
      </p:pic>
    </p:spTree>
    <p:extLst>
      <p:ext uri="{BB962C8B-B14F-4D97-AF65-F5344CB8AC3E}">
        <p14:creationId xmlns:p14="http://schemas.microsoft.com/office/powerpoint/2010/main" val="4231453305"/>
      </p:ext>
    </p:extLst>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1045028" y="3017522"/>
            <a:ext cx="9941319" cy="3124658"/>
          </a:xfrm>
        </p:spPr>
        <p:txBody>
          <a:bodyPr anchor="ctr">
            <a:normAutofit/>
          </a:bodyPr>
          <a:lstStyle/>
          <a:p>
            <a:pPr>
              <a:lnSpc>
                <a:spcPct val="90000"/>
              </a:lnSpc>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Like any other profession, the accounting field must refrain from engaging in illegal or unethical activities. </a:t>
            </a:r>
          </a:p>
          <a:p>
            <a:pPr>
              <a:lnSpc>
                <a:spcPct val="90000"/>
              </a:lnSpc>
              <a:buFont typeface="Wingdings" panose="05000000000000000000" pitchFamily="2" charset="2"/>
              <a:buChar char="Ø"/>
            </a:pPr>
            <a:endParaRPr lang="en-US" sz="240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Such actions can be detrimental to individual professional accountants, their clients, the accounting profession, and society at large. </a:t>
            </a:r>
          </a:p>
          <a:p>
            <a:pPr>
              <a:lnSpc>
                <a:spcPct val="90000"/>
              </a:lnSpc>
              <a:buFont typeface="Wingdings" panose="05000000000000000000" pitchFamily="2" charset="2"/>
              <a:buChar char="Ø"/>
            </a:pPr>
            <a:endParaRPr lang="en-US" sz="240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Professional Accountants must uphold the highest ethical standards to maintain the integrity of the tax system.</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B5E107ED-119F-A480-DC4F-21F692F899D8}"/>
              </a:ext>
            </a:extLst>
          </p:cNvPr>
          <p:cNvSpPr>
            <a:spLocks noGrp="1"/>
          </p:cNvSpPr>
          <p:nvPr>
            <p:ph type="dt" sz="half" idx="10"/>
          </p:nvPr>
        </p:nvSpPr>
        <p:spPr>
          <a:xfrm>
            <a:off x="838200" y="6492240"/>
            <a:ext cx="2743200" cy="365125"/>
          </a:xfrm>
        </p:spPr>
        <p:txBody>
          <a:bodyPr>
            <a:normAutofit/>
          </a:bodyPr>
          <a:lstStyle/>
          <a:p>
            <a:pPr>
              <a:spcAft>
                <a:spcPts val="600"/>
              </a:spcAft>
              <a:defRPr/>
            </a:pPr>
            <a:fld id="{D2167BBA-E98B-41AB-8508-ABD8B7E4F90A}" type="datetime1">
              <a:rPr lang="en-US" smtClean="0"/>
              <a:pPr>
                <a:spcAft>
                  <a:spcPts val="600"/>
                </a:spcAft>
                <a:defRPr/>
              </a:pPr>
              <a:t>6/16/2025</a:t>
            </a:fld>
            <a:endParaRPr lang="en-US"/>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492240"/>
            <a:ext cx="4114800" cy="365125"/>
          </a:xfrm>
        </p:spPr>
        <p:txBody>
          <a:bodyPr>
            <a:normAutofit/>
          </a:bodyPr>
          <a:lstStyle/>
          <a:p>
            <a:pPr>
              <a:spcAft>
                <a:spcPts val="600"/>
              </a:spcAft>
              <a:defRPr/>
            </a:pPr>
            <a:r>
              <a:rPr lang="en-US"/>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8610600" y="6492240"/>
            <a:ext cx="2743200" cy="365125"/>
          </a:xfrm>
        </p:spPr>
        <p:txBody>
          <a:bodyPr>
            <a:normAutofit/>
          </a:bodyPr>
          <a:lstStyle/>
          <a:p>
            <a:pPr>
              <a:spcAft>
                <a:spcPts val="600"/>
              </a:spcAft>
            </a:pPr>
            <a:fld id="{669B9FBC-0170-41D4-8FB7-5735A17F9AC8}" type="slidenum">
              <a:rPr lang="en-US" altLang="en-US" smtClean="0"/>
              <a:pPr>
                <a:spcAft>
                  <a:spcPts val="600"/>
                </a:spcAft>
              </a:pPr>
              <a:t>28</a:t>
            </a:fld>
            <a:endParaRPr lang="en-US" altLang="en-US"/>
          </a:p>
        </p:txBody>
      </p:sp>
      <p:pic>
        <p:nvPicPr>
          <p:cNvPr id="8" name="Picture 7">
            <a:extLst>
              <a:ext uri="{FF2B5EF4-FFF2-40B4-BE49-F238E27FC236}">
                <a16:creationId xmlns:a16="http://schemas.microsoft.com/office/drawing/2014/main" id="{1A81B30A-527A-20DB-6D18-992A5EF71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527263"/>
            <a:ext cx="10994705" cy="1980805"/>
          </a:xfrm>
          <a:prstGeom prst="rect">
            <a:avLst/>
          </a:prstGeom>
        </p:spPr>
      </p:pic>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043631" y="613954"/>
            <a:ext cx="9942716" cy="1750424"/>
          </a:xfrm>
        </p:spPr>
        <p:txBody>
          <a:bodyPr anchor="ctr">
            <a:normAutofit/>
          </a:bodyPr>
          <a:lstStyle/>
          <a:p>
            <a:r>
              <a:rPr lang="en-US" sz="3600" dirty="0">
                <a:solidFill>
                  <a:schemeClr val="bg1"/>
                </a:solidFill>
                <a:latin typeface="Times New Roman" panose="02020603050405020304" pitchFamily="18" charset="0"/>
                <a:cs typeface="Times New Roman" panose="02020603050405020304" pitchFamily="18" charset="0"/>
              </a:rPr>
              <a:t>CHALLENGES AND THE WAY FORWARD</a:t>
            </a:r>
            <a:endParaRPr lang="en-US" sz="3600" dirty="0">
              <a:solidFill>
                <a:schemeClr val="bg1"/>
              </a:solidFill>
            </a:endParaRPr>
          </a:p>
        </p:txBody>
      </p:sp>
      <p:pic>
        <p:nvPicPr>
          <p:cNvPr id="10" name="Picture 9" descr="A black background with a black square">
            <a:extLst>
              <a:ext uri="{FF2B5EF4-FFF2-40B4-BE49-F238E27FC236}">
                <a16:creationId xmlns:a16="http://schemas.microsoft.com/office/drawing/2014/main" id="{705C455E-057B-49F1-3766-9494C41B6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1" y="-6374082"/>
            <a:ext cx="12192000" cy="6858000"/>
          </a:xfrm>
          <a:prstGeom prst="rect">
            <a:avLst/>
          </a:prstGeom>
        </p:spPr>
      </p:pic>
    </p:spTree>
    <p:extLst>
      <p:ext uri="{BB962C8B-B14F-4D97-AF65-F5344CB8AC3E}">
        <p14:creationId xmlns:p14="http://schemas.microsoft.com/office/powerpoint/2010/main" val="3575698291"/>
      </p:ext>
    </p:extLst>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726445" y="2859814"/>
            <a:ext cx="10907487" cy="3211284"/>
          </a:xfrm>
        </p:spPr>
        <p:txBody>
          <a:bodyPr anchor="ctr">
            <a:noAutofit/>
          </a:bodyPr>
          <a:lstStyle/>
          <a:p>
            <a:pPr>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To address these challenges, it is important to:</a:t>
            </a:r>
          </a:p>
          <a:p>
            <a:pPr marL="0" indent="0">
              <a:lnSpc>
                <a:spcPct val="90000"/>
              </a:lnSpc>
              <a:buNone/>
            </a:pPr>
            <a:endParaRPr lang="en-US" sz="1800" dirty="0">
              <a:latin typeface="Times New Roman" panose="02020603050405020304" pitchFamily="18" charset="0"/>
              <a:cs typeface="Times New Roman" panose="02020603050405020304" pitchFamily="18" charset="0"/>
            </a:endParaRPr>
          </a:p>
          <a:p>
            <a:pPr lvl="1">
              <a:lnSpc>
                <a:spcPct val="90000"/>
              </a:lnSpc>
              <a:buFont typeface="Wingdings" panose="05000000000000000000" pitchFamily="2" charset="2"/>
              <a:buChar char="§"/>
            </a:pPr>
            <a:r>
              <a:rPr lang="en-US" sz="1800" b="1" i="1" dirty="0">
                <a:latin typeface="Times New Roman" panose="02020603050405020304" pitchFamily="18" charset="0"/>
                <a:cs typeface="Times New Roman" panose="02020603050405020304" pitchFamily="18" charset="0"/>
              </a:rPr>
              <a:t>Provide Continuous Professional Development: </a:t>
            </a:r>
            <a:r>
              <a:rPr lang="en-US" sz="1800" dirty="0">
                <a:latin typeface="Times New Roman" panose="02020603050405020304" pitchFamily="18" charset="0"/>
                <a:cs typeface="Times New Roman" panose="02020603050405020304" pitchFamily="18" charset="0"/>
              </a:rPr>
              <a:t>Professional accountants should engage in ongoing training to stay current with tax laws and technological advancements.</a:t>
            </a:r>
          </a:p>
          <a:p>
            <a:pPr marL="457200" lvl="1" indent="0">
              <a:lnSpc>
                <a:spcPct val="90000"/>
              </a:lnSpc>
              <a:buNone/>
            </a:pPr>
            <a:endParaRPr lang="en-US" sz="1800" dirty="0">
              <a:latin typeface="Times New Roman" panose="02020603050405020304" pitchFamily="18" charset="0"/>
              <a:cs typeface="Times New Roman" panose="02020603050405020304" pitchFamily="18" charset="0"/>
            </a:endParaRPr>
          </a:p>
          <a:p>
            <a:pPr lvl="1">
              <a:lnSpc>
                <a:spcPct val="90000"/>
              </a:lnSpc>
              <a:buFont typeface="Wingdings" panose="05000000000000000000" pitchFamily="2" charset="2"/>
              <a:buChar char="§"/>
            </a:pPr>
            <a:r>
              <a:rPr lang="en-US" sz="1800" b="1" i="1" dirty="0">
                <a:latin typeface="Times New Roman" panose="02020603050405020304" pitchFamily="18" charset="0"/>
                <a:cs typeface="Times New Roman" panose="02020603050405020304" pitchFamily="18" charset="0"/>
              </a:rPr>
              <a:t>Strengthen Regulatory Frameworks: </a:t>
            </a:r>
            <a:r>
              <a:rPr lang="en-US" sz="1800" dirty="0">
                <a:latin typeface="Times New Roman" panose="02020603050405020304" pitchFamily="18" charset="0"/>
                <a:cs typeface="Times New Roman" panose="02020603050405020304" pitchFamily="18" charset="0"/>
              </a:rPr>
              <a:t>Regulatory bodies should enforce ethical standard and promote accountability among professional accountants.</a:t>
            </a:r>
          </a:p>
          <a:p>
            <a:pPr marL="457200" lvl="1" indent="0">
              <a:lnSpc>
                <a:spcPct val="90000"/>
              </a:lnSpc>
              <a:buNone/>
            </a:pPr>
            <a:endParaRPr lang="en-US" sz="1800" dirty="0">
              <a:latin typeface="Times New Roman" panose="02020603050405020304" pitchFamily="18" charset="0"/>
              <a:cs typeface="Times New Roman" panose="02020603050405020304" pitchFamily="18" charset="0"/>
            </a:endParaRPr>
          </a:p>
          <a:p>
            <a:pPr lvl="1">
              <a:lnSpc>
                <a:spcPct val="90000"/>
              </a:lnSpc>
              <a:buFont typeface="Wingdings" panose="05000000000000000000" pitchFamily="2" charset="2"/>
              <a:buChar char="§"/>
            </a:pPr>
            <a:r>
              <a:rPr lang="en-US" sz="1800" b="1" i="1" dirty="0">
                <a:latin typeface="Times New Roman" panose="02020603050405020304" pitchFamily="18" charset="0"/>
                <a:cs typeface="Times New Roman" panose="02020603050405020304" pitchFamily="18" charset="0"/>
              </a:rPr>
              <a:t>Invest in Technology: </a:t>
            </a:r>
            <a:r>
              <a:rPr lang="en-US" sz="1800" dirty="0">
                <a:latin typeface="Times New Roman" panose="02020603050405020304" pitchFamily="18" charset="0"/>
                <a:cs typeface="Times New Roman" panose="02020603050405020304" pitchFamily="18" charset="0"/>
              </a:rPr>
              <a:t>The GRA should invest in modern technology to streamline tax processes and improve data analysis capabilities.</a:t>
            </a:r>
          </a:p>
          <a:p>
            <a:pPr marL="457200" lvl="1" indent="0">
              <a:lnSpc>
                <a:spcPct val="90000"/>
              </a:lnSpc>
              <a:buNone/>
            </a:pPr>
            <a:endParaRPr lang="en-US" sz="1800" dirty="0">
              <a:latin typeface="Times New Roman" panose="02020603050405020304" pitchFamily="18" charset="0"/>
              <a:cs typeface="Times New Roman" panose="02020603050405020304" pitchFamily="18" charset="0"/>
            </a:endParaRPr>
          </a:p>
          <a:p>
            <a:pPr lvl="1">
              <a:lnSpc>
                <a:spcPct val="90000"/>
              </a:lnSpc>
              <a:buFont typeface="Wingdings" panose="05000000000000000000" pitchFamily="2" charset="2"/>
              <a:buChar char="§"/>
            </a:pPr>
            <a:r>
              <a:rPr lang="en-US" sz="1800" b="1" i="1" dirty="0">
                <a:latin typeface="Times New Roman" panose="02020603050405020304" pitchFamily="18" charset="0"/>
                <a:cs typeface="Times New Roman" panose="02020603050405020304" pitchFamily="18" charset="0"/>
              </a:rPr>
              <a:t>Foster Collaboration: </a:t>
            </a:r>
            <a:r>
              <a:rPr lang="en-US" sz="1800" dirty="0">
                <a:latin typeface="Times New Roman" panose="02020603050405020304" pitchFamily="18" charset="0"/>
                <a:cs typeface="Times New Roman" panose="02020603050405020304" pitchFamily="18" charset="0"/>
              </a:rPr>
              <a:t>Accountants should collaborate with the GRA and other stakeholders to improve the tax system.</a:t>
            </a:r>
          </a:p>
        </p:txBody>
      </p:sp>
      <p:cxnSp>
        <p:nvCxnSpPr>
          <p:cNvPr id="12" name="Straight Connector 1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1AB9B2B0-F849-1290-CA4A-D1A80E25C09F}"/>
              </a:ext>
            </a:extLst>
          </p:cNvPr>
          <p:cNvSpPr>
            <a:spLocks noGrp="1"/>
          </p:cNvSpPr>
          <p:nvPr>
            <p:ph type="dt" sz="half" idx="10"/>
          </p:nvPr>
        </p:nvSpPr>
        <p:spPr>
          <a:xfrm>
            <a:off x="838200" y="6492240"/>
            <a:ext cx="2743200" cy="365125"/>
          </a:xfrm>
        </p:spPr>
        <p:txBody>
          <a:bodyPr>
            <a:normAutofit/>
          </a:bodyPr>
          <a:lstStyle/>
          <a:p>
            <a:pPr>
              <a:spcAft>
                <a:spcPts val="600"/>
              </a:spcAft>
              <a:defRPr/>
            </a:pPr>
            <a:fld id="{29931D97-6E32-4B4E-B7B7-7E7B534C5D36}" type="datetime1">
              <a:rPr lang="en-US" smtClean="0"/>
              <a:pPr>
                <a:spcAft>
                  <a:spcPts val="600"/>
                </a:spcAft>
                <a:defRPr/>
              </a:pPr>
              <a:t>6/16/2025</a:t>
            </a:fld>
            <a:endParaRPr lang="en-US"/>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492240"/>
            <a:ext cx="4114800" cy="365125"/>
          </a:xfrm>
        </p:spPr>
        <p:txBody>
          <a:bodyPr>
            <a:normAutofit/>
          </a:bodyPr>
          <a:lstStyle/>
          <a:p>
            <a:pPr>
              <a:spcAft>
                <a:spcPts val="600"/>
              </a:spcAft>
              <a:defRPr/>
            </a:pPr>
            <a:r>
              <a:rPr lang="en-US"/>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8610600" y="6492240"/>
            <a:ext cx="2743200" cy="365125"/>
          </a:xfrm>
        </p:spPr>
        <p:txBody>
          <a:bodyPr>
            <a:normAutofit/>
          </a:bodyPr>
          <a:lstStyle/>
          <a:p>
            <a:pPr>
              <a:spcAft>
                <a:spcPts val="600"/>
              </a:spcAft>
            </a:pPr>
            <a:fld id="{669B9FBC-0170-41D4-8FB7-5735A17F9AC8}" type="slidenum">
              <a:rPr lang="en-US" altLang="en-US" smtClean="0"/>
              <a:pPr>
                <a:spcAft>
                  <a:spcPts val="600"/>
                </a:spcAft>
              </a:pPr>
              <a:t>29</a:t>
            </a:fld>
            <a:endParaRPr lang="en-US" altLang="en-US"/>
          </a:p>
        </p:txBody>
      </p:sp>
      <p:pic>
        <p:nvPicPr>
          <p:cNvPr id="17" name="Picture 16">
            <a:extLst>
              <a:ext uri="{FF2B5EF4-FFF2-40B4-BE49-F238E27FC236}">
                <a16:creationId xmlns:a16="http://schemas.microsoft.com/office/drawing/2014/main" id="{70C30B70-212C-59A5-F76A-026CDE9FA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57250"/>
            <a:ext cx="10937966" cy="1757350"/>
          </a:xfrm>
          <a:prstGeom prst="rect">
            <a:avLst/>
          </a:prstGeom>
        </p:spPr>
      </p:pic>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043631" y="809898"/>
            <a:ext cx="9942716" cy="1554480"/>
          </a:xfrm>
        </p:spPr>
        <p:txBody>
          <a:bodyPr anchor="ctr">
            <a:normAutofit/>
          </a:bodyPr>
          <a:lstStyle/>
          <a:p>
            <a:r>
              <a:rPr lang="en-US" sz="3600" dirty="0">
                <a:solidFill>
                  <a:schemeClr val="bg1"/>
                </a:solidFill>
                <a:latin typeface="Times New Roman" panose="02020603050405020304" pitchFamily="18" charset="0"/>
                <a:cs typeface="Times New Roman" panose="02020603050405020304" pitchFamily="18" charset="0"/>
              </a:rPr>
              <a:t>CHALLENGES AND THE WAY FORWARD</a:t>
            </a:r>
            <a:endParaRPr lang="en-US" sz="3600" dirty="0">
              <a:solidFill>
                <a:schemeClr val="bg1"/>
              </a:solidFill>
            </a:endParaRPr>
          </a:p>
        </p:txBody>
      </p:sp>
      <p:pic>
        <p:nvPicPr>
          <p:cNvPr id="21" name="Picture 20" descr="A black background with a black square&#10;&#10;AI-generated content may be incorrect.">
            <a:extLst>
              <a:ext uri="{FF2B5EF4-FFF2-40B4-BE49-F238E27FC236}">
                <a16:creationId xmlns:a16="http://schemas.microsoft.com/office/drawing/2014/main" id="{94F76207-9319-C9EE-DEB7-72472D32C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1" y="-6277775"/>
            <a:ext cx="12192000" cy="6858000"/>
          </a:xfrm>
          <a:prstGeom prst="rect">
            <a:avLst/>
          </a:prstGeom>
        </p:spPr>
      </p:pic>
    </p:spTree>
    <p:extLst>
      <p:ext uri="{BB962C8B-B14F-4D97-AF65-F5344CB8AC3E}">
        <p14:creationId xmlns:p14="http://schemas.microsoft.com/office/powerpoint/2010/main" val="1852297807"/>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685800" y="575064"/>
            <a:ext cx="9236700" cy="872736"/>
          </a:xfrm>
        </p:spPr>
        <p:txBody>
          <a:bodyPr anchor="b">
            <a:normAutofit fontScale="90000"/>
          </a:bodyPr>
          <a:lstStyle/>
          <a:p>
            <a:r>
              <a:rPr lang="en-US" sz="5400">
                <a:latin typeface="Times New Roman" panose="02020603050405020304" pitchFamily="18" charset="0"/>
                <a:cs typeface="Times New Roman" panose="02020603050405020304" pitchFamily="18" charset="0"/>
              </a:rPr>
              <a:t>Outline of Presentation</a:t>
            </a:r>
            <a:endParaRPr lang="en-US" sz="5400" dirty="0"/>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793660" y="2599509"/>
            <a:ext cx="10143668" cy="3435531"/>
          </a:xfrm>
        </p:spPr>
        <p:txBody>
          <a:bodyPr anchor="ctr">
            <a:normAutofit/>
          </a:bodyPr>
          <a:lstStyle/>
          <a:p>
            <a:pPr>
              <a:lnSpc>
                <a:spcPct val="90000"/>
              </a:lnSpc>
              <a:buFont typeface="Wingdings" panose="05000000000000000000" pitchFamily="2" charset="2"/>
              <a:buChar char="§"/>
            </a:pPr>
            <a:r>
              <a:rPr lang="en-GB" sz="2000">
                <a:latin typeface="Times New Roman" panose="02020603050405020304" pitchFamily="18" charset="0"/>
                <a:cs typeface="Times New Roman" panose="02020603050405020304" pitchFamily="18" charset="0"/>
              </a:rPr>
              <a:t>Introduction</a:t>
            </a:r>
          </a:p>
          <a:p>
            <a:pPr>
              <a:lnSpc>
                <a:spcPct val="90000"/>
              </a:lnSpc>
              <a:buFont typeface="Wingdings" panose="05000000000000000000" pitchFamily="2" charset="2"/>
              <a:buChar char="§"/>
            </a:pPr>
            <a:r>
              <a:rPr lang="en-GB" sz="2000">
                <a:latin typeface="Times New Roman" panose="02020603050405020304" pitchFamily="18" charset="0"/>
                <a:cs typeface="Times New Roman" panose="02020603050405020304" pitchFamily="18" charset="0"/>
              </a:rPr>
              <a:t>The importance of a well-functioning tax system</a:t>
            </a:r>
          </a:p>
          <a:p>
            <a:pPr>
              <a:lnSpc>
                <a:spcPct val="90000"/>
              </a:lnSpc>
              <a:buFont typeface="Wingdings" panose="05000000000000000000" pitchFamily="2" charset="2"/>
              <a:buChar char="§"/>
            </a:pPr>
            <a:r>
              <a:rPr lang="en-GB" sz="2000">
                <a:latin typeface="Times New Roman" panose="02020603050405020304" pitchFamily="18" charset="0"/>
                <a:cs typeface="Times New Roman" panose="02020603050405020304" pitchFamily="18" charset="0"/>
              </a:rPr>
              <a:t>Ghana’s tax system in a digital age</a:t>
            </a:r>
          </a:p>
          <a:p>
            <a:pPr>
              <a:lnSpc>
                <a:spcPct val="90000"/>
              </a:lnSpc>
              <a:buFont typeface="Wingdings" panose="05000000000000000000" pitchFamily="2" charset="2"/>
              <a:buChar char="§"/>
            </a:pPr>
            <a:r>
              <a:rPr lang="en-GB" sz="2000">
                <a:latin typeface="Times New Roman" panose="02020603050405020304" pitchFamily="18" charset="0"/>
                <a:cs typeface="Times New Roman" panose="02020603050405020304" pitchFamily="18" charset="0"/>
              </a:rPr>
              <a:t>Key roles and responsibilities of professional accountants</a:t>
            </a:r>
          </a:p>
          <a:p>
            <a:pPr>
              <a:lnSpc>
                <a:spcPct val="90000"/>
              </a:lnSpc>
              <a:buFont typeface="Wingdings" panose="05000000000000000000" pitchFamily="2" charset="2"/>
              <a:buChar char="§"/>
            </a:pPr>
            <a:r>
              <a:rPr lang="en-GB" sz="2000">
                <a:latin typeface="Times New Roman" panose="02020603050405020304" pitchFamily="18" charset="0"/>
                <a:cs typeface="Times New Roman" panose="02020603050405020304" pitchFamily="18" charset="0"/>
              </a:rPr>
              <a:t>The impact of the roles and responsibilities of professional accountants on the tax system</a:t>
            </a:r>
          </a:p>
          <a:p>
            <a:pPr>
              <a:lnSpc>
                <a:spcPct val="90000"/>
              </a:lnSpc>
              <a:buFont typeface="Wingdings" panose="05000000000000000000" pitchFamily="2" charset="2"/>
              <a:buChar char="§"/>
            </a:pPr>
            <a:r>
              <a:rPr lang="en-GB" sz="2000">
                <a:latin typeface="Times New Roman" panose="02020603050405020304" pitchFamily="18" charset="0"/>
                <a:cs typeface="Times New Roman" panose="02020603050405020304" pitchFamily="18" charset="0"/>
              </a:rPr>
              <a:t>Challenges and the way forward</a:t>
            </a:r>
          </a:p>
          <a:p>
            <a:pPr>
              <a:lnSpc>
                <a:spcPct val="90000"/>
              </a:lnSpc>
              <a:buFont typeface="Wingdings" panose="05000000000000000000" pitchFamily="2" charset="2"/>
              <a:buChar char="§"/>
            </a:pPr>
            <a:r>
              <a:rPr lang="en-GB" sz="2000">
                <a:latin typeface="Times New Roman" panose="02020603050405020304" pitchFamily="18" charset="0"/>
                <a:cs typeface="Times New Roman" panose="02020603050405020304" pitchFamily="18" charset="0"/>
              </a:rPr>
              <a:t>Recommendations</a:t>
            </a:r>
          </a:p>
          <a:p>
            <a:pPr>
              <a:lnSpc>
                <a:spcPct val="90000"/>
              </a:lnSpc>
              <a:buFont typeface="Wingdings" panose="05000000000000000000" pitchFamily="2" charset="2"/>
              <a:buChar char="§"/>
            </a:pPr>
            <a:r>
              <a:rPr lang="en-GB" sz="2000">
                <a:latin typeface="Times New Roman" panose="02020603050405020304" pitchFamily="18" charset="0"/>
                <a:cs typeface="Times New Roman" panose="02020603050405020304" pitchFamily="18" charset="0"/>
              </a:rPr>
              <a:t>Conclusion</a:t>
            </a:r>
          </a:p>
          <a:p>
            <a:pPr>
              <a:lnSpc>
                <a:spcPct val="90000"/>
              </a:lnSpc>
              <a:buFont typeface="Wingdings" panose="05000000000000000000" pitchFamily="2" charset="2"/>
              <a:buChar char="§"/>
            </a:pPr>
            <a:r>
              <a:rPr lang="en-GB" sz="2000">
                <a:latin typeface="Times New Roman" panose="02020603050405020304" pitchFamily="18" charset="0"/>
                <a:cs typeface="Times New Roman" panose="02020603050405020304" pitchFamily="18" charset="0"/>
              </a:rPr>
              <a:t>References</a:t>
            </a:r>
          </a:p>
        </p:txBody>
      </p:sp>
      <p:pic>
        <p:nvPicPr>
          <p:cNvPr id="9" name="Picture 8">
            <a:extLst>
              <a:ext uri="{FF2B5EF4-FFF2-40B4-BE49-F238E27FC236}">
                <a16:creationId xmlns:a16="http://schemas.microsoft.com/office/drawing/2014/main" id="{8C4218C6-440C-FC16-8077-AE986457D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57530"/>
            <a:ext cx="12192000" cy="1047750"/>
          </a:xfrm>
          <a:prstGeom prst="rect">
            <a:avLst/>
          </a:prstGeom>
        </p:spPr>
      </p:pic>
      <p:sp>
        <p:nvSpPr>
          <p:cNvPr id="6" name="Date Placeholder 5">
            <a:extLst>
              <a:ext uri="{FF2B5EF4-FFF2-40B4-BE49-F238E27FC236}">
                <a16:creationId xmlns:a16="http://schemas.microsoft.com/office/drawing/2014/main" id="{EF2E8250-ABE0-81CB-9335-2062B242AD7F}"/>
              </a:ext>
            </a:extLst>
          </p:cNvPr>
          <p:cNvSpPr>
            <a:spLocks noGrp="1"/>
          </p:cNvSpPr>
          <p:nvPr>
            <p:ph type="dt" sz="half" idx="10"/>
          </p:nvPr>
        </p:nvSpPr>
        <p:spPr>
          <a:xfrm>
            <a:off x="838200" y="6492240"/>
            <a:ext cx="2743200" cy="365125"/>
          </a:xfrm>
        </p:spPr>
        <p:txBody>
          <a:bodyPr>
            <a:normAutofit/>
          </a:bodyPr>
          <a:lstStyle/>
          <a:p>
            <a:pPr>
              <a:spcAft>
                <a:spcPts val="600"/>
              </a:spcAft>
              <a:defRPr/>
            </a:pPr>
            <a:fld id="{6ADE894D-682C-442F-948A-F927FB8BC83A}" type="datetime1">
              <a:rPr lang="en-US" smtClean="0"/>
              <a:pPr>
                <a:spcAft>
                  <a:spcPts val="600"/>
                </a:spcAft>
                <a:defRPr/>
              </a:pPr>
              <a:t>6/16/2025</a:t>
            </a:fld>
            <a:endParaRPr lang="en-US" dirty="0"/>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492240"/>
            <a:ext cx="4114800" cy="365125"/>
          </a:xfrm>
        </p:spPr>
        <p:txBody>
          <a:bodyPr>
            <a:normAutofit/>
          </a:bodyPr>
          <a:lstStyle/>
          <a:p>
            <a:pPr>
              <a:spcAft>
                <a:spcPts val="600"/>
              </a:spcAft>
              <a:defRPr/>
            </a:pPr>
            <a:r>
              <a:rPr lang="en-US" dirty="0"/>
              <a:t>Prof. Abdallah Ali-</a:t>
            </a:r>
            <a:r>
              <a:rPr lang="en-US" dirty="0" err="1"/>
              <a:t>Nakyea</a:t>
            </a:r>
            <a:r>
              <a:rPr lang="en-US" dirty="0"/>
              <a:t>,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7848600" y="6441110"/>
            <a:ext cx="2743200" cy="365125"/>
          </a:xfrm>
        </p:spPr>
        <p:txBody>
          <a:bodyPr>
            <a:normAutofit/>
          </a:bodyPr>
          <a:lstStyle/>
          <a:p>
            <a:pPr>
              <a:spcAft>
                <a:spcPts val="600"/>
              </a:spcAft>
            </a:pPr>
            <a:fld id="{669B9FBC-0170-41D4-8FB7-5735A17F9AC8}" type="slidenum">
              <a:rPr lang="en-US" altLang="en-US" smtClean="0"/>
              <a:pPr>
                <a:spcAft>
                  <a:spcPts val="600"/>
                </a:spcAft>
              </a:pPr>
              <a:t>3</a:t>
            </a:fld>
            <a:endParaRPr lang="en-US" altLang="en-US"/>
          </a:p>
        </p:txBody>
      </p:sp>
      <p:sp>
        <p:nvSpPr>
          <p:cNvPr id="12" name="TextBox 11">
            <a:extLst>
              <a:ext uri="{FF2B5EF4-FFF2-40B4-BE49-F238E27FC236}">
                <a16:creationId xmlns:a16="http://schemas.microsoft.com/office/drawing/2014/main" id="{3BBB78B1-8D31-EAF8-A8C5-EA7A1223E2E5}"/>
              </a:ext>
            </a:extLst>
          </p:cNvPr>
          <p:cNvSpPr txBox="1"/>
          <p:nvPr/>
        </p:nvSpPr>
        <p:spPr>
          <a:xfrm>
            <a:off x="1676400" y="533400"/>
            <a:ext cx="7391400" cy="769441"/>
          </a:xfrm>
          <a:prstGeom prst="rect">
            <a:avLst/>
          </a:prstGeom>
          <a:noFill/>
        </p:spPr>
        <p:txBody>
          <a:bodyPr wrap="square" rtlCol="0">
            <a:spAutoFit/>
          </a:bodyPr>
          <a:lstStyle/>
          <a:p>
            <a:pPr algn="ctr"/>
            <a:r>
              <a:rPr lang="en-US" sz="4400" dirty="0">
                <a:solidFill>
                  <a:schemeClr val="bg1"/>
                </a:solidFill>
                <a:latin typeface="Times New Roman" panose="02020603050405020304" pitchFamily="18" charset="0"/>
                <a:cs typeface="Times New Roman" panose="02020603050405020304" pitchFamily="18" charset="0"/>
              </a:rPr>
              <a:t>Outline of Presentation</a:t>
            </a:r>
            <a:endParaRPr lang="en-US" sz="4400" dirty="0">
              <a:solidFill>
                <a:schemeClr val="bg1"/>
              </a:solidFill>
            </a:endParaRPr>
          </a:p>
        </p:txBody>
      </p:sp>
      <p:pic>
        <p:nvPicPr>
          <p:cNvPr id="18" name="Picture 17">
            <a:extLst>
              <a:ext uri="{FF2B5EF4-FFF2-40B4-BE49-F238E27FC236}">
                <a16:creationId xmlns:a16="http://schemas.microsoft.com/office/drawing/2014/main" id="{58806AD4-F59B-680F-D450-00E3F70D8D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9905354"/>
      </p:ext>
    </p:extLst>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343196" y="1901132"/>
            <a:ext cx="6972004" cy="4231689"/>
          </a:xfrm>
        </p:spPr>
        <p:txBody>
          <a:bodyPr anchor="ctr">
            <a:normAutofit/>
          </a:bodyPr>
          <a:lstStyle/>
          <a:p>
            <a:pPr>
              <a:lnSpc>
                <a:spcPct val="90000"/>
              </a:lnSpc>
              <a:buFont typeface="Wingdings" panose="05000000000000000000" pitchFamily="2" charset="2"/>
              <a:buChar char="§"/>
            </a:pPr>
            <a:r>
              <a:rPr lang="en-US" sz="2200" dirty="0">
                <a:solidFill>
                  <a:schemeClr val="tx2"/>
                </a:solidFill>
                <a:latin typeface="Times New Roman" panose="02020603050405020304" pitchFamily="18" charset="0"/>
                <a:cs typeface="Times New Roman" panose="02020603050405020304" pitchFamily="18" charset="0"/>
              </a:rPr>
              <a:t>There is an increased need to provide digital skills training to professional accountants to enhance their ability to employ digital technology to improve work efficiency and add more value to their clients' services. </a:t>
            </a:r>
          </a:p>
          <a:p>
            <a:pPr>
              <a:lnSpc>
                <a:spcPct val="90000"/>
              </a:lnSpc>
              <a:buFont typeface="Wingdings" panose="05000000000000000000" pitchFamily="2" charset="2"/>
              <a:buChar char="§"/>
            </a:pPr>
            <a:endParaRPr lang="en-US" sz="2200" dirty="0">
              <a:solidFill>
                <a:schemeClr val="tx2"/>
              </a:solidFill>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
            </a:pPr>
            <a:r>
              <a:rPr lang="en-US" sz="2200" dirty="0">
                <a:solidFill>
                  <a:schemeClr val="tx2"/>
                </a:solidFill>
                <a:latin typeface="Times New Roman" panose="02020603050405020304" pitchFamily="18" charset="0"/>
                <a:cs typeface="Times New Roman" panose="02020603050405020304" pitchFamily="18" charset="0"/>
              </a:rPr>
              <a:t>Professional Accountants without adequate digital skills will soon be replaced by AI, which can perform more mundane accounting tasks. </a:t>
            </a:r>
          </a:p>
          <a:p>
            <a:pPr>
              <a:lnSpc>
                <a:spcPct val="90000"/>
              </a:lnSpc>
              <a:buFont typeface="Wingdings" panose="05000000000000000000" pitchFamily="2" charset="2"/>
              <a:buChar char="§"/>
            </a:pPr>
            <a:endParaRPr lang="en-US" sz="2200" dirty="0">
              <a:solidFill>
                <a:schemeClr val="tx2"/>
              </a:solidFill>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
            </a:pPr>
            <a:r>
              <a:rPr lang="en-US" sz="2200" dirty="0">
                <a:solidFill>
                  <a:schemeClr val="tx2"/>
                </a:solidFill>
                <a:latin typeface="Times New Roman" panose="02020603050405020304" pitchFamily="18" charset="0"/>
                <a:cs typeface="Times New Roman" panose="02020603050405020304" pitchFamily="18" charset="0"/>
              </a:rPr>
              <a:t>Professional Accountants must upskill or reskill to stay competitive in the digitalized business world, by undertaking digital skills training </a:t>
            </a:r>
            <a:r>
              <a:rPr lang="en-US" sz="2200" dirty="0" err="1">
                <a:solidFill>
                  <a:schemeClr val="tx2"/>
                </a:solidFill>
                <a:latin typeface="Times New Roman" panose="02020603050405020304" pitchFamily="18" charset="0"/>
                <a:cs typeface="Times New Roman" panose="02020603050405020304" pitchFamily="18" charset="0"/>
              </a:rPr>
              <a:t>programmes</a:t>
            </a:r>
            <a:r>
              <a:rPr lang="en-US" sz="2200" dirty="0">
                <a:solidFill>
                  <a:schemeClr val="tx2"/>
                </a:solidFill>
                <a:latin typeface="Times New Roman" panose="02020603050405020304" pitchFamily="18" charset="0"/>
                <a:cs typeface="Times New Roman" panose="02020603050405020304" pitchFamily="18" charset="0"/>
              </a:rPr>
              <a:t>. </a:t>
            </a:r>
          </a:p>
        </p:txBody>
      </p:sp>
      <p:grpSp>
        <p:nvGrpSpPr>
          <p:cNvPr id="17" name="Group 16">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8" name="Freeform: Shape 17">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phic 9" descr="Business Growth">
            <a:extLst>
              <a:ext uri="{FF2B5EF4-FFF2-40B4-BE49-F238E27FC236}">
                <a16:creationId xmlns:a16="http://schemas.microsoft.com/office/drawing/2014/main" id="{D046C66F-8548-FDEA-BBFD-D1554A878A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6" name="Date Placeholder 5">
            <a:extLst>
              <a:ext uri="{FF2B5EF4-FFF2-40B4-BE49-F238E27FC236}">
                <a16:creationId xmlns:a16="http://schemas.microsoft.com/office/drawing/2014/main" id="{850AFB25-751C-2EDF-310E-A16A6607187A}"/>
              </a:ext>
            </a:extLst>
          </p:cNvPr>
          <p:cNvSpPr>
            <a:spLocks noGrp="1"/>
          </p:cNvSpPr>
          <p:nvPr>
            <p:ph type="dt" sz="half" idx="10"/>
          </p:nvPr>
        </p:nvSpPr>
        <p:spPr>
          <a:xfrm>
            <a:off x="123970" y="115829"/>
            <a:ext cx="2743200" cy="365125"/>
          </a:xfrm>
        </p:spPr>
        <p:txBody>
          <a:bodyPr>
            <a:normAutofit/>
          </a:bodyPr>
          <a:lstStyle/>
          <a:p>
            <a:pPr>
              <a:spcAft>
                <a:spcPts val="600"/>
              </a:spcAft>
              <a:defRPr/>
            </a:pPr>
            <a:fld id="{779119C5-64F1-444D-A7E5-ACF9EA0D74AE}" type="datetime1">
              <a:rPr lang="en-US" smtClean="0"/>
              <a:pPr>
                <a:spcAft>
                  <a:spcPts val="600"/>
                </a:spcAft>
                <a:defRPr/>
              </a:pPr>
              <a:t>6/16/2025</a:t>
            </a:fld>
            <a:endParaRPr lang="en-US"/>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8610600" y="6356350"/>
            <a:ext cx="2743200" cy="365125"/>
          </a:xfrm>
        </p:spPr>
        <p:txBody>
          <a:bodyPr>
            <a:normAutofit/>
          </a:bodyPr>
          <a:lstStyle/>
          <a:p>
            <a:pPr>
              <a:spcAft>
                <a:spcPts val="600"/>
              </a:spcAft>
            </a:pPr>
            <a:fld id="{669B9FBC-0170-41D4-8FB7-5735A17F9AC8}" type="slidenum">
              <a:rPr lang="en-US" altLang="en-US" smtClean="0"/>
              <a:pPr>
                <a:spcAft>
                  <a:spcPts val="600"/>
                </a:spcAft>
              </a:pPr>
              <a:t>30</a:t>
            </a:fld>
            <a:endParaRPr lang="en-US" altLang="en-US"/>
          </a:p>
        </p:txBody>
      </p:sp>
      <p:pic>
        <p:nvPicPr>
          <p:cNvPr id="8" name="Picture 7">
            <a:extLst>
              <a:ext uri="{FF2B5EF4-FFF2-40B4-BE49-F238E27FC236}">
                <a16:creationId xmlns:a16="http://schemas.microsoft.com/office/drawing/2014/main" id="{60309138-B658-FECF-3FAB-6AEDBC1F72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 y="596783"/>
            <a:ext cx="12192000" cy="1047750"/>
          </a:xfrm>
          <a:prstGeom prst="rect">
            <a:avLst/>
          </a:prstGeom>
        </p:spPr>
      </p:pic>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804672" y="414011"/>
            <a:ext cx="4977976" cy="1454051"/>
          </a:xfrm>
        </p:spPr>
        <p:txBody>
          <a:bodyPr>
            <a:normAutofit/>
          </a:bodyPr>
          <a:lstStyle/>
          <a:p>
            <a:r>
              <a:rPr lang="en-US" sz="3600" dirty="0">
                <a:solidFill>
                  <a:schemeClr val="bg1"/>
                </a:solidFill>
                <a:latin typeface="Times New Roman" panose="02020603050405020304" pitchFamily="18" charset="0"/>
                <a:cs typeface="Times New Roman" panose="02020603050405020304" pitchFamily="18" charset="0"/>
              </a:rPr>
              <a:t>RECOMMENDATIONS</a:t>
            </a:r>
            <a:endParaRPr lang="en-US" sz="3600" dirty="0">
              <a:solidFill>
                <a:schemeClr val="bg1"/>
              </a:solidFill>
            </a:endParaRPr>
          </a:p>
        </p:txBody>
      </p:sp>
      <p:pic>
        <p:nvPicPr>
          <p:cNvPr id="11" name="Picture 10" descr="A black background with a black square">
            <a:extLst>
              <a:ext uri="{FF2B5EF4-FFF2-40B4-BE49-F238E27FC236}">
                <a16:creationId xmlns:a16="http://schemas.microsoft.com/office/drawing/2014/main" id="{5304BF04-5292-2601-3C16-BF685C6553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4200" y="0"/>
            <a:ext cx="12115800" cy="6858000"/>
          </a:xfrm>
          <a:prstGeom prst="rect">
            <a:avLst/>
          </a:prstGeom>
        </p:spPr>
      </p:pic>
    </p:spTree>
    <p:extLst>
      <p:ext uri="{BB962C8B-B14F-4D97-AF65-F5344CB8AC3E}">
        <p14:creationId xmlns:p14="http://schemas.microsoft.com/office/powerpoint/2010/main" val="1305749807"/>
      </p:ext>
    </p:extLst>
  </p:cSld>
  <p:clrMapOvr>
    <a:masterClrMapping/>
  </p:clrMapOvr>
  <p:transition>
    <p:wedg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156851" y="637762"/>
            <a:ext cx="9888496" cy="900131"/>
          </a:xfrm>
        </p:spPr>
        <p:txBody>
          <a:bodyPr anchor="t">
            <a:normAutofit/>
          </a:bodyPr>
          <a:lstStyle/>
          <a:p>
            <a:pPr algn="l"/>
            <a:r>
              <a:rPr lang="en-US" sz="4000">
                <a:solidFill>
                  <a:schemeClr val="bg1"/>
                </a:solidFill>
                <a:latin typeface="Times New Roman" panose="02020603050405020304" pitchFamily="18" charset="0"/>
                <a:cs typeface="Times New Roman" panose="02020603050405020304" pitchFamily="18" charset="0"/>
              </a:rPr>
              <a:t> CONCLUSION</a:t>
            </a:r>
            <a:endParaRPr lang="en-US" sz="4000">
              <a:solidFill>
                <a:schemeClr val="bg1"/>
              </a:solidFill>
            </a:endParaRPr>
          </a:p>
        </p:txBody>
      </p:sp>
      <p:sp>
        <p:nvSpPr>
          <p:cNvPr id="13" name="Rectangle 12">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92DE7171-88FB-1A33-2D9C-419CBA18E281}"/>
              </a:ext>
            </a:extLst>
          </p:cNvPr>
          <p:cNvSpPr>
            <a:spLocks noGrp="1"/>
          </p:cNvSpPr>
          <p:nvPr>
            <p:ph type="dt" sz="half" idx="10"/>
          </p:nvPr>
        </p:nvSpPr>
        <p:spPr>
          <a:xfrm>
            <a:off x="11277600" y="1375129"/>
            <a:ext cx="1627275" cy="313512"/>
          </a:xfrm>
        </p:spPr>
        <p:txBody>
          <a:bodyPr anchor="ctr">
            <a:normAutofit/>
          </a:bodyPr>
          <a:lstStyle/>
          <a:p>
            <a:pPr>
              <a:spcAft>
                <a:spcPts val="600"/>
              </a:spcAft>
              <a:defRPr/>
            </a:pPr>
            <a:fld id="{E1E15991-C7D0-4FD4-8806-3038FC828089}" type="datetime1">
              <a:rPr lang="en-US" sz="900">
                <a:solidFill>
                  <a:schemeClr val="bg1"/>
                </a:solidFill>
              </a:rPr>
              <a:pPr>
                <a:spcAft>
                  <a:spcPts val="600"/>
                </a:spcAft>
                <a:defRPr/>
              </a:pPr>
              <a:t>6/16/2025</a:t>
            </a:fld>
            <a:endParaRPr lang="en-US" sz="900" dirty="0">
              <a:solidFill>
                <a:schemeClr val="bg1"/>
              </a:solidFill>
            </a:endParaRPr>
          </a:p>
        </p:txBody>
      </p:sp>
      <p:sp>
        <p:nvSpPr>
          <p:cNvPr id="15" name="Rectangle 1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8991600" y="6454615"/>
            <a:ext cx="672957" cy="343768"/>
          </a:xfrm>
        </p:spPr>
        <p:txBody>
          <a:bodyPr anchor="ctr">
            <a:normAutofit/>
          </a:bodyPr>
          <a:lstStyle/>
          <a:p>
            <a:pPr algn="ctr">
              <a:spcAft>
                <a:spcPts val="600"/>
              </a:spcAft>
            </a:pPr>
            <a:fld id="{669B9FBC-0170-41D4-8FB7-5735A17F9AC8}" type="slidenum">
              <a:rPr lang="en-US" altLang="en-US" sz="1100">
                <a:solidFill>
                  <a:schemeClr val="tx1"/>
                </a:solidFill>
              </a:rPr>
              <a:pPr algn="ctr">
                <a:spcAft>
                  <a:spcPts val="600"/>
                </a:spcAft>
              </a:pPr>
              <a:t>31</a:t>
            </a:fld>
            <a:endParaRPr lang="en-US" altLang="en-US" sz="1100" dirty="0">
              <a:solidFill>
                <a:schemeClr val="tx1"/>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1385446" y="6433409"/>
            <a:ext cx="1663495" cy="313512"/>
          </a:xfrm>
        </p:spPr>
        <p:txBody>
          <a:bodyPr anchor="ctr">
            <a:normAutofit/>
          </a:bodyPr>
          <a:lstStyle/>
          <a:p>
            <a:pPr algn="r">
              <a:spcAft>
                <a:spcPts val="600"/>
              </a:spcAft>
              <a:defRPr/>
            </a:pPr>
            <a:r>
              <a:rPr lang="en-US" sz="900" dirty="0">
                <a:solidFill>
                  <a:schemeClr val="tx1"/>
                </a:solidFill>
              </a:rPr>
              <a:t>Prof. Abdallah Ali-</a:t>
            </a:r>
            <a:r>
              <a:rPr lang="en-US" sz="900" dirty="0" err="1">
                <a:solidFill>
                  <a:schemeClr val="tx1"/>
                </a:solidFill>
              </a:rPr>
              <a:t>Nakyea</a:t>
            </a:r>
            <a:r>
              <a:rPr lang="en-US" sz="900" dirty="0">
                <a:solidFill>
                  <a:schemeClr val="tx1"/>
                </a:solidFill>
              </a:rPr>
              <a:t>, PhD</a:t>
            </a:r>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1155548" y="2217343"/>
            <a:ext cx="9880893" cy="3959619"/>
          </a:xfrm>
        </p:spPr>
        <p:txBody>
          <a:bodyPr>
            <a:normAutofit/>
          </a:bodyPr>
          <a:lstStyle/>
          <a:p>
            <a:pPr>
              <a:lnSpc>
                <a:spcPct val="90000"/>
              </a:lnSpc>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Professional accountants are indispensable to the proper functioning of Ghana's tax system in a digital age. </a:t>
            </a:r>
          </a:p>
          <a:p>
            <a:pPr>
              <a:lnSpc>
                <a:spcPct val="90000"/>
              </a:lnSpc>
              <a:buFont typeface="Wingdings" panose="05000000000000000000" pitchFamily="2" charset="2"/>
              <a:buChar char="Ø"/>
            </a:pPr>
            <a:endParaRPr lang="en-US" sz="240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Their expertise in tax compliance, financial reporting, tax planning, auditing, and advisory services ensures that the tax system operates efficiently, transparently, and fairly. </a:t>
            </a:r>
          </a:p>
          <a:p>
            <a:pPr>
              <a:lnSpc>
                <a:spcPct val="90000"/>
              </a:lnSpc>
              <a:buFont typeface="Wingdings" panose="05000000000000000000" pitchFamily="2" charset="2"/>
              <a:buChar char="Ø"/>
            </a:pPr>
            <a:endParaRPr lang="en-US" sz="240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By addressing the challenges and embracing new opportunities, professional accountants can continue to play a vital role in the economic development of Ghana.</a:t>
            </a:r>
          </a:p>
        </p:txBody>
      </p:sp>
      <p:pic>
        <p:nvPicPr>
          <p:cNvPr id="8" name="Picture 7" descr="A black background with a black square&#10;&#10;AI-generated content may be incorrect.">
            <a:extLst>
              <a:ext uri="{FF2B5EF4-FFF2-40B4-BE49-F238E27FC236}">
                <a16:creationId xmlns:a16="http://schemas.microsoft.com/office/drawing/2014/main" id="{85215EAA-5554-5E2A-76A2-630843360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0941078"/>
      </p:ext>
    </p:extLst>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371599" y="294538"/>
            <a:ext cx="9895951" cy="1033669"/>
          </a:xfrm>
        </p:spPr>
        <p:txBody>
          <a:bodyPr>
            <a:normAutofit/>
          </a:bodyPr>
          <a:lstStyle/>
          <a:p>
            <a:r>
              <a:rPr lang="en-US" sz="4000">
                <a:solidFill>
                  <a:srgbClr val="FFFFFF"/>
                </a:solidFill>
                <a:latin typeface="Times New Roman" panose="02020603050405020304" pitchFamily="18" charset="0"/>
                <a:cs typeface="Times New Roman" panose="02020603050405020304" pitchFamily="18" charset="0"/>
              </a:rPr>
              <a:t> REFERENCES </a:t>
            </a:r>
            <a:endParaRPr lang="en-US" sz="4000">
              <a:solidFill>
                <a:srgbClr val="FFFFFF"/>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3733800" y="6455430"/>
            <a:ext cx="4114800" cy="365125"/>
          </a:xfrm>
        </p:spPr>
        <p:txBody>
          <a:bodyPr>
            <a:normAutofit/>
          </a:bodyPr>
          <a:lstStyle/>
          <a:p>
            <a:pPr>
              <a:spcAft>
                <a:spcPts val="600"/>
              </a:spcAft>
              <a:defRPr/>
            </a:pPr>
            <a:r>
              <a:rPr lang="en-US" sz="1100" dirty="0">
                <a:solidFill>
                  <a:schemeClr val="bg1">
                    <a:lumMod val="50000"/>
                  </a:schemeClr>
                </a:solidFill>
              </a:rPr>
              <a:t>Prof. Abdallah Ali-</a:t>
            </a:r>
            <a:r>
              <a:rPr lang="en-US" sz="1100" dirty="0" err="1">
                <a:solidFill>
                  <a:schemeClr val="bg1">
                    <a:lumMod val="50000"/>
                  </a:schemeClr>
                </a:solidFill>
              </a:rPr>
              <a:t>Nakyea</a:t>
            </a:r>
            <a:r>
              <a:rPr lang="en-US" sz="1100" dirty="0">
                <a:solidFill>
                  <a:schemeClr val="bg1">
                    <a:lumMod val="50000"/>
                  </a:schemeClr>
                </a:solidFill>
              </a:rPr>
              <a:t>, PhD</a:t>
            </a:r>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1371599" y="2318197"/>
            <a:ext cx="9724031" cy="3683358"/>
          </a:xfrm>
        </p:spPr>
        <p:txBody>
          <a:bodyPr anchor="ctr">
            <a:normAutofit/>
          </a:bodyPr>
          <a:lstStyle/>
          <a:p>
            <a:pPr marL="0" indent="0">
              <a:buNone/>
            </a:pPr>
            <a:r>
              <a:rPr lang="en-US" sz="2000">
                <a:latin typeface="Times New Roman" panose="02020603050405020304" pitchFamily="18" charset="0"/>
                <a:cs typeface="Times New Roman" panose="02020603050405020304" pitchFamily="18" charset="0"/>
              </a:rPr>
              <a:t>1. Jejeniwa, Temitayo &amp; Mhlongo, Noluthando &amp; Jejeniwa, Titilola. (2024). THE ROLE OF ETHICAL PRACTICES IN ACCOUNTING: A REVIEW OF CORPORATE GOVERNANCE AND COMPLIANCE TRENDS. Finance &amp; Accounting Research Journal. 6. 707-720. 10.51594/farj.v6i4.1070. </a:t>
            </a:r>
            <a:r>
              <a:rPr lang="en-US" sz="2000">
                <a:latin typeface="Times New Roman" panose="02020603050405020304" pitchFamily="18" charset="0"/>
                <a:cs typeface="Times New Roman" panose="02020603050405020304" pitchFamily="18" charset="0"/>
                <a:hlinkClick r:id="rId2"/>
              </a:rPr>
              <a:t>https://www.researchgate.net/publication/380114049_THE_ROLE_OF_ETHICAL_PRACTICES_IN_ACCOUNTING_A_REVIEW_OF_CORPORATE_GOVERNANCE_AND_COMPLIANCE_TRENDS/citation/download</a:t>
            </a:r>
            <a:r>
              <a:rPr lang="en-US" sz="2000">
                <a:latin typeface="Times New Roman" panose="02020603050405020304" pitchFamily="18" charset="0"/>
                <a:cs typeface="Times New Roman" panose="02020603050405020304" pitchFamily="18" charset="0"/>
              </a:rPr>
              <a:t> </a:t>
            </a:r>
          </a:p>
          <a:p>
            <a:pPr marL="0" indent="0">
              <a:buNone/>
            </a:pPr>
            <a:r>
              <a:rPr lang="en-US" sz="2000">
                <a:latin typeface="Times New Roman" panose="02020603050405020304" pitchFamily="18" charset="0"/>
                <a:cs typeface="Times New Roman" panose="02020603050405020304" pitchFamily="18" charset="0"/>
              </a:rPr>
              <a:t>2. A Survey of the Ghanaian Tax System. (October 2024) </a:t>
            </a:r>
            <a:r>
              <a:rPr lang="en-US" sz="2000">
                <a:latin typeface="Times New Roman" panose="02020603050405020304" pitchFamily="18" charset="0"/>
                <a:cs typeface="Times New Roman" panose="02020603050405020304" pitchFamily="18" charset="0"/>
                <a:hlinkClick r:id="rId3"/>
              </a:rPr>
              <a:t>https://www.taxdev.org/sites/default/files/2024-11/A-survey-of-the-Ghanaian-tax-system-Nov-2024-1.pdf</a:t>
            </a:r>
            <a:r>
              <a:rPr lang="en-US" sz="2000">
                <a:latin typeface="Times New Roman" panose="02020603050405020304" pitchFamily="18" charset="0"/>
                <a:cs typeface="Times New Roman" panose="02020603050405020304" pitchFamily="18" charset="0"/>
              </a:rPr>
              <a:t>  </a:t>
            </a:r>
          </a:p>
          <a:p>
            <a:pPr marL="0" indent="0">
              <a:buNone/>
            </a:pPr>
            <a:r>
              <a:rPr lang="en-US" sz="2000">
                <a:latin typeface="Times New Roman" panose="02020603050405020304" pitchFamily="18" charset="0"/>
                <a:cs typeface="Times New Roman" panose="02020603050405020304" pitchFamily="18" charset="0"/>
              </a:rPr>
              <a:t>3. Ghana Revenue Authority. </a:t>
            </a:r>
            <a:r>
              <a:rPr lang="en-US" sz="2000">
                <a:latin typeface="Times New Roman" panose="02020603050405020304" pitchFamily="18" charset="0"/>
                <a:cs typeface="Times New Roman" panose="02020603050405020304" pitchFamily="18" charset="0"/>
                <a:hlinkClick r:id="rId4"/>
              </a:rPr>
              <a:t>https://gra.gov.gh</a:t>
            </a:r>
            <a:r>
              <a:rPr lang="en-US" sz="2000">
                <a:latin typeface="Times New Roman" panose="02020603050405020304" pitchFamily="18" charset="0"/>
                <a:cs typeface="Times New Roman" panose="02020603050405020304" pitchFamily="18" charset="0"/>
              </a:rPr>
              <a:t> </a:t>
            </a:r>
          </a:p>
        </p:txBody>
      </p:sp>
      <p:sp>
        <p:nvSpPr>
          <p:cNvPr id="6" name="Date Placeholder 5">
            <a:extLst>
              <a:ext uri="{FF2B5EF4-FFF2-40B4-BE49-F238E27FC236}">
                <a16:creationId xmlns:a16="http://schemas.microsoft.com/office/drawing/2014/main" id="{CDEDC775-1A57-3121-E7E1-FAEC92035DE7}"/>
              </a:ext>
            </a:extLst>
          </p:cNvPr>
          <p:cNvSpPr>
            <a:spLocks noGrp="1"/>
          </p:cNvSpPr>
          <p:nvPr>
            <p:ph type="dt" sz="half" idx="10"/>
          </p:nvPr>
        </p:nvSpPr>
        <p:spPr>
          <a:xfrm>
            <a:off x="304800" y="6455430"/>
            <a:ext cx="2743200" cy="365125"/>
          </a:xfrm>
        </p:spPr>
        <p:txBody>
          <a:bodyPr>
            <a:normAutofit/>
          </a:bodyPr>
          <a:lstStyle/>
          <a:p>
            <a:pPr>
              <a:spcAft>
                <a:spcPts val="600"/>
              </a:spcAft>
              <a:defRPr/>
            </a:pPr>
            <a:fld id="{B5CDBDC0-40F1-4BBE-8E54-0308F319B5D8}" type="datetime1">
              <a:rPr lang="en-US" sz="1100">
                <a:solidFill>
                  <a:schemeClr val="tx1">
                    <a:lumMod val="50000"/>
                    <a:lumOff val="50000"/>
                  </a:schemeClr>
                </a:solidFill>
              </a:rPr>
              <a:pPr>
                <a:spcAft>
                  <a:spcPts val="600"/>
                </a:spcAft>
                <a:defRPr/>
              </a:pPr>
              <a:t>6/16/2025</a:t>
            </a:fld>
            <a:endParaRPr lang="en-US" sz="11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10058400" y="6456272"/>
            <a:ext cx="445913" cy="365125"/>
          </a:xfrm>
        </p:spPr>
        <p:txBody>
          <a:bodyPr>
            <a:normAutofit/>
          </a:bodyPr>
          <a:lstStyle/>
          <a:p>
            <a:pPr>
              <a:spcAft>
                <a:spcPts val="600"/>
              </a:spcAft>
            </a:pPr>
            <a:fld id="{669B9FBC-0170-41D4-8FB7-5735A17F9AC8}" type="slidenum">
              <a:rPr lang="en-US" altLang="en-US" sz="1100">
                <a:solidFill>
                  <a:schemeClr val="tx1">
                    <a:lumMod val="50000"/>
                    <a:lumOff val="50000"/>
                  </a:schemeClr>
                </a:solidFill>
              </a:rPr>
              <a:pPr>
                <a:spcAft>
                  <a:spcPts val="600"/>
                </a:spcAft>
              </a:pPr>
              <a:t>32</a:t>
            </a:fld>
            <a:endParaRPr lang="en-US" altLang="en-US" sz="1100" dirty="0">
              <a:solidFill>
                <a:schemeClr val="tx1">
                  <a:lumMod val="50000"/>
                  <a:lumOff val="50000"/>
                </a:schemeClr>
              </a:solidFill>
            </a:endParaRPr>
          </a:p>
        </p:txBody>
      </p:sp>
      <p:pic>
        <p:nvPicPr>
          <p:cNvPr id="8" name="Picture 7" descr="A black background with a black square&#10;&#10;AI-generated content may be incorrect.">
            <a:extLst>
              <a:ext uri="{FF2B5EF4-FFF2-40B4-BE49-F238E27FC236}">
                <a16:creationId xmlns:a16="http://schemas.microsoft.com/office/drawing/2014/main" id="{8CAE2133-AE58-0DC0-3944-7F2D45A7F1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6632305"/>
      </p:ext>
    </p:extLst>
  </p:cSld>
  <p:clrMapOvr>
    <a:masterClrMapping/>
  </p:clrMapOvr>
  <p:transition>
    <p:wedg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371599" y="294538"/>
            <a:ext cx="9895951" cy="1033669"/>
          </a:xfrm>
        </p:spPr>
        <p:txBody>
          <a:bodyPr>
            <a:normAutofit/>
          </a:bodyPr>
          <a:lstStyle/>
          <a:p>
            <a:r>
              <a:rPr lang="en-US" sz="4000">
                <a:solidFill>
                  <a:srgbClr val="FFFFFF"/>
                </a:solidFill>
                <a:latin typeface="Times New Roman" panose="02020603050405020304" pitchFamily="18" charset="0"/>
                <a:cs typeface="Times New Roman" panose="02020603050405020304" pitchFamily="18" charset="0"/>
              </a:rPr>
              <a:t> REFERENCES </a:t>
            </a:r>
            <a:endParaRPr lang="en-US" sz="4000">
              <a:solidFill>
                <a:srgbClr val="FFFFFF"/>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3429000" y="6515725"/>
            <a:ext cx="4114800" cy="365125"/>
          </a:xfrm>
        </p:spPr>
        <p:txBody>
          <a:bodyPr>
            <a:normAutofit/>
          </a:bodyPr>
          <a:lstStyle/>
          <a:p>
            <a:pPr>
              <a:spcAft>
                <a:spcPts val="600"/>
              </a:spcAft>
              <a:defRPr/>
            </a:pPr>
            <a:r>
              <a:rPr lang="en-US" sz="1100" dirty="0">
                <a:solidFill>
                  <a:schemeClr val="bg1">
                    <a:lumMod val="50000"/>
                  </a:schemeClr>
                </a:solidFill>
              </a:rPr>
              <a:t>Prof. Abdallah Ali-</a:t>
            </a:r>
            <a:r>
              <a:rPr lang="en-US" sz="1100" dirty="0" err="1">
                <a:solidFill>
                  <a:schemeClr val="bg1">
                    <a:lumMod val="50000"/>
                  </a:schemeClr>
                </a:solidFill>
              </a:rPr>
              <a:t>Nakyea</a:t>
            </a:r>
            <a:r>
              <a:rPr lang="en-US" sz="1100" dirty="0">
                <a:solidFill>
                  <a:schemeClr val="bg1">
                    <a:lumMod val="50000"/>
                  </a:schemeClr>
                </a:solidFill>
              </a:rPr>
              <a:t>, PhD</a:t>
            </a:r>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1371599" y="2318197"/>
            <a:ext cx="9724031" cy="3683358"/>
          </a:xfrm>
        </p:spPr>
        <p:txBody>
          <a:bodyPr anchor="ctr">
            <a:normAutofit/>
          </a:bodyPr>
          <a:lstStyle/>
          <a:p>
            <a:pPr marL="0" indent="0">
              <a:buNone/>
            </a:pPr>
            <a:r>
              <a:rPr lang="en-US" sz="2000">
                <a:latin typeface="Times New Roman" panose="02020603050405020304" pitchFamily="18" charset="0"/>
                <a:cs typeface="Times New Roman" panose="02020603050405020304" pitchFamily="18" charset="0"/>
              </a:rPr>
              <a:t>4. Salawu, B. (2023). The crucial role of tax administration in revenue generation and economic development. Journal of the International Academy for Case Studies, 29(S1) </a:t>
            </a:r>
            <a:r>
              <a:rPr lang="en-US" sz="2000">
                <a:latin typeface="Times New Roman" panose="02020603050405020304" pitchFamily="18" charset="0"/>
                <a:cs typeface="Times New Roman" panose="02020603050405020304" pitchFamily="18" charset="0"/>
                <a:hlinkClick r:id="rId2"/>
              </a:rPr>
              <a:t>https://www.abacademies.org/articles/The-crucial-role-of-tax-administration-in-revenue-generation-and-economic-development-1532-5822-29-s1-002.pdf</a:t>
            </a:r>
            <a:r>
              <a:rPr lang="en-US" sz="2000">
                <a:latin typeface="Times New Roman" panose="02020603050405020304" pitchFamily="18" charset="0"/>
                <a:cs typeface="Times New Roman" panose="02020603050405020304" pitchFamily="18" charset="0"/>
              </a:rPr>
              <a:t>  </a:t>
            </a:r>
          </a:p>
          <a:p>
            <a:pPr marL="0" indent="0">
              <a:buNone/>
            </a:pPr>
            <a:r>
              <a:rPr lang="en-US" sz="2000">
                <a:latin typeface="Times New Roman" panose="02020603050405020304" pitchFamily="18" charset="0"/>
                <a:cs typeface="Times New Roman" panose="02020603050405020304" pitchFamily="18" charset="0"/>
              </a:rPr>
              <a:t>5. Jorge Clemente De Leon Miranda, Viet Anh Nguyen. (March 2025). Effective tax administration is critical in enhancing growth and creating jobs    </a:t>
            </a:r>
            <a:r>
              <a:rPr lang="en-US" sz="2000">
                <a:latin typeface="Times New Roman" panose="02020603050405020304" pitchFamily="18" charset="0"/>
                <a:cs typeface="Times New Roman" panose="02020603050405020304" pitchFamily="18" charset="0"/>
                <a:hlinkClick r:id="rId3"/>
              </a:rPr>
              <a:t>https://blogs.worldbank.org/en/governance/effective-tax-administration-is-critical-in-enhancing-growth</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6. The accountancy profession and taxation: doing the right thing.(October 2015) Federation of European Accountants. </a:t>
            </a:r>
            <a:r>
              <a:rPr lang="en-US" sz="2000">
                <a:latin typeface="Times New Roman" panose="02020603050405020304" pitchFamily="18" charset="0"/>
                <a:cs typeface="Times New Roman" panose="02020603050405020304" pitchFamily="18" charset="0"/>
                <a:hlinkClick r:id="rId4"/>
              </a:rPr>
              <a:t>https://accountancyeurope.eu/wp-content/uploads/1510_The_accountancy_profession_and_taxation.pdf</a:t>
            </a:r>
            <a:r>
              <a:rPr lang="en-US" sz="2000">
                <a:latin typeface="Times New Roman" panose="02020603050405020304" pitchFamily="18" charset="0"/>
                <a:cs typeface="Times New Roman" panose="02020603050405020304" pitchFamily="18" charset="0"/>
              </a:rPr>
              <a:t> </a:t>
            </a:r>
          </a:p>
        </p:txBody>
      </p:sp>
      <p:sp>
        <p:nvSpPr>
          <p:cNvPr id="6" name="Date Placeholder 5">
            <a:extLst>
              <a:ext uri="{FF2B5EF4-FFF2-40B4-BE49-F238E27FC236}">
                <a16:creationId xmlns:a16="http://schemas.microsoft.com/office/drawing/2014/main" id="{1120B1EF-F05B-605F-3E28-720FB75D9E7C}"/>
              </a:ext>
            </a:extLst>
          </p:cNvPr>
          <p:cNvSpPr>
            <a:spLocks noGrp="1"/>
          </p:cNvSpPr>
          <p:nvPr>
            <p:ph type="dt" sz="half" idx="10"/>
          </p:nvPr>
        </p:nvSpPr>
        <p:spPr>
          <a:xfrm>
            <a:off x="275228" y="6492875"/>
            <a:ext cx="2743200" cy="365125"/>
          </a:xfrm>
        </p:spPr>
        <p:txBody>
          <a:bodyPr>
            <a:normAutofit/>
          </a:bodyPr>
          <a:lstStyle/>
          <a:p>
            <a:pPr>
              <a:spcAft>
                <a:spcPts val="600"/>
              </a:spcAft>
              <a:defRPr/>
            </a:pPr>
            <a:fld id="{A6D1E129-9ED6-4246-B839-EE275112E1FB}" type="datetime1">
              <a:rPr lang="en-US" sz="1100">
                <a:solidFill>
                  <a:schemeClr val="tx1">
                    <a:lumMod val="50000"/>
                    <a:lumOff val="50000"/>
                  </a:schemeClr>
                </a:solidFill>
              </a:rPr>
              <a:pPr>
                <a:spcAft>
                  <a:spcPts val="600"/>
                </a:spcAft>
                <a:defRPr/>
              </a:pPr>
              <a:t>6/16/2025</a:t>
            </a:fld>
            <a:endParaRPr lang="en-US" sz="11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9707735" y="6441579"/>
            <a:ext cx="445913" cy="365125"/>
          </a:xfrm>
        </p:spPr>
        <p:txBody>
          <a:bodyPr>
            <a:normAutofit/>
          </a:bodyPr>
          <a:lstStyle/>
          <a:p>
            <a:pPr>
              <a:spcAft>
                <a:spcPts val="600"/>
              </a:spcAft>
            </a:pPr>
            <a:fld id="{669B9FBC-0170-41D4-8FB7-5735A17F9AC8}" type="slidenum">
              <a:rPr lang="en-US" altLang="en-US" sz="1100">
                <a:solidFill>
                  <a:schemeClr val="tx1">
                    <a:lumMod val="50000"/>
                    <a:lumOff val="50000"/>
                  </a:schemeClr>
                </a:solidFill>
              </a:rPr>
              <a:pPr>
                <a:spcAft>
                  <a:spcPts val="600"/>
                </a:spcAft>
              </a:pPr>
              <a:t>33</a:t>
            </a:fld>
            <a:endParaRPr lang="en-US" altLang="en-US" sz="1100" dirty="0">
              <a:solidFill>
                <a:schemeClr val="tx1">
                  <a:lumMod val="50000"/>
                  <a:lumOff val="50000"/>
                </a:schemeClr>
              </a:solidFill>
            </a:endParaRPr>
          </a:p>
        </p:txBody>
      </p:sp>
      <p:pic>
        <p:nvPicPr>
          <p:cNvPr id="8" name="Picture 7" descr="A black background with a black square&#10;&#10;AI-generated content may be incorrect.">
            <a:extLst>
              <a:ext uri="{FF2B5EF4-FFF2-40B4-BE49-F238E27FC236}">
                <a16:creationId xmlns:a16="http://schemas.microsoft.com/office/drawing/2014/main" id="{D6E02646-4AF9-A3B0-007C-D35A20200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3184352"/>
      </p:ext>
    </p:extLst>
  </p:cSld>
  <p:clrMapOvr>
    <a:masterClrMapping/>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371599" y="294538"/>
            <a:ext cx="9895951" cy="1033669"/>
          </a:xfrm>
        </p:spPr>
        <p:txBody>
          <a:bodyPr>
            <a:normAutofit/>
          </a:bodyPr>
          <a:lstStyle/>
          <a:p>
            <a:r>
              <a:rPr lang="en-US" sz="4000">
                <a:solidFill>
                  <a:srgbClr val="FFFFFF"/>
                </a:solidFill>
                <a:latin typeface="Times New Roman" panose="02020603050405020304" pitchFamily="18" charset="0"/>
                <a:cs typeface="Times New Roman" panose="02020603050405020304" pitchFamily="18" charset="0"/>
              </a:rPr>
              <a:t> REFERENCES </a:t>
            </a:r>
            <a:endParaRPr lang="en-US" sz="4000">
              <a:solidFill>
                <a:srgbClr val="FFFFFF"/>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3221737" y="6452090"/>
            <a:ext cx="4114800" cy="365125"/>
          </a:xfrm>
        </p:spPr>
        <p:txBody>
          <a:bodyPr>
            <a:normAutofit/>
          </a:bodyPr>
          <a:lstStyle/>
          <a:p>
            <a:pPr>
              <a:spcAft>
                <a:spcPts val="600"/>
              </a:spcAft>
              <a:defRPr/>
            </a:pPr>
            <a:r>
              <a:rPr lang="en-US" sz="1100" dirty="0">
                <a:solidFill>
                  <a:schemeClr val="bg1">
                    <a:lumMod val="50000"/>
                  </a:schemeClr>
                </a:solidFill>
              </a:rPr>
              <a:t>Prof. Abdallah Ali-</a:t>
            </a:r>
            <a:r>
              <a:rPr lang="en-US" sz="1100" dirty="0" err="1">
                <a:solidFill>
                  <a:schemeClr val="bg1">
                    <a:lumMod val="50000"/>
                  </a:schemeClr>
                </a:solidFill>
              </a:rPr>
              <a:t>Nakyea</a:t>
            </a:r>
            <a:r>
              <a:rPr lang="en-US" sz="1100" dirty="0">
                <a:solidFill>
                  <a:schemeClr val="bg1">
                    <a:lumMod val="50000"/>
                  </a:schemeClr>
                </a:solidFill>
              </a:rPr>
              <a:t>, PhD</a:t>
            </a:r>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1371599" y="2318197"/>
            <a:ext cx="9724031" cy="3683358"/>
          </a:xfrm>
        </p:spPr>
        <p:txBody>
          <a:bodyPr anchor="ctr">
            <a:normAutofit/>
          </a:bodyPr>
          <a:lstStyle/>
          <a:p>
            <a:pPr marL="0" indent="0">
              <a:buNone/>
            </a:pPr>
            <a:r>
              <a:rPr lang="en-US" sz="2000">
                <a:latin typeface="Times New Roman" panose="02020603050405020304" pitchFamily="18" charset="0"/>
                <a:cs typeface="Times New Roman" panose="02020603050405020304" pitchFamily="18" charset="0"/>
              </a:rPr>
              <a:t>7. OECD (2008), Study into the Role of Tax Intermediaries, OECD Publishing, Paris, </a:t>
            </a:r>
            <a:r>
              <a:rPr lang="en-US" sz="2000">
                <a:latin typeface="Times New Roman" panose="02020603050405020304" pitchFamily="18" charset="0"/>
                <a:cs typeface="Times New Roman" panose="02020603050405020304" pitchFamily="18" charset="0"/>
                <a:hlinkClick r:id="rId2"/>
              </a:rPr>
              <a:t>https://doi.org/10.1787/9789264041813-en</a:t>
            </a:r>
            <a:r>
              <a:rPr lang="en-US" sz="2000">
                <a:latin typeface="Times New Roman" panose="02020603050405020304" pitchFamily="18" charset="0"/>
                <a:cs typeface="Times New Roman" panose="02020603050405020304" pitchFamily="18" charset="0"/>
              </a:rPr>
              <a:t>. </a:t>
            </a:r>
          </a:p>
          <a:p>
            <a:pPr marL="0" indent="0">
              <a:buNone/>
            </a:pPr>
            <a:r>
              <a:rPr lang="en-US" sz="2000">
                <a:latin typeface="Times New Roman" panose="02020603050405020304" pitchFamily="18" charset="0"/>
                <a:cs typeface="Times New Roman" panose="02020603050405020304" pitchFamily="18" charset="0"/>
              </a:rPr>
              <a:t>8. Russell Guthrie (September 2024). The Role of Professional Accountants in the Proper Functioning of Taxation Systems. </a:t>
            </a:r>
            <a:r>
              <a:rPr lang="en-US" sz="2000">
                <a:latin typeface="Times New Roman" panose="02020603050405020304" pitchFamily="18" charset="0"/>
                <a:cs typeface="Times New Roman" panose="02020603050405020304" pitchFamily="18" charset="0"/>
                <a:hlinkClick r:id="rId3"/>
              </a:rPr>
              <a:t>https://www.ifac.org/knowledge-gateway/discussion/role-professional-accountants-proper-functioning-taxation-systems</a:t>
            </a:r>
            <a:r>
              <a:rPr lang="en-US" sz="2000">
                <a:latin typeface="Times New Roman" panose="02020603050405020304" pitchFamily="18" charset="0"/>
                <a:cs typeface="Times New Roman" panose="02020603050405020304" pitchFamily="18" charset="0"/>
              </a:rPr>
              <a:t> </a:t>
            </a:r>
          </a:p>
          <a:p>
            <a:pPr marL="0" indent="0">
              <a:buNone/>
            </a:pPr>
            <a:endParaRPr lang="en-US" sz="2000">
              <a:latin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46CB987F-011E-AC85-760A-0A7FB24FFD63}"/>
              </a:ext>
            </a:extLst>
          </p:cNvPr>
          <p:cNvSpPr>
            <a:spLocks noGrp="1"/>
          </p:cNvSpPr>
          <p:nvPr>
            <p:ph type="dt" sz="half" idx="10"/>
          </p:nvPr>
        </p:nvSpPr>
        <p:spPr>
          <a:xfrm>
            <a:off x="239269" y="6483038"/>
            <a:ext cx="2743200" cy="365125"/>
          </a:xfrm>
        </p:spPr>
        <p:txBody>
          <a:bodyPr>
            <a:normAutofit/>
          </a:bodyPr>
          <a:lstStyle/>
          <a:p>
            <a:pPr>
              <a:spcAft>
                <a:spcPts val="600"/>
              </a:spcAft>
              <a:defRPr/>
            </a:pPr>
            <a:fld id="{4F8AC5E8-2057-43DE-89FF-5DCCDAE41210}" type="datetime1">
              <a:rPr lang="en-US" sz="1100">
                <a:solidFill>
                  <a:schemeClr val="tx1">
                    <a:lumMod val="50000"/>
                    <a:lumOff val="50000"/>
                  </a:schemeClr>
                </a:solidFill>
              </a:rPr>
              <a:pPr>
                <a:spcAft>
                  <a:spcPts val="600"/>
                </a:spcAft>
                <a:defRPr/>
              </a:pPr>
              <a:t>6/16/2025</a:t>
            </a:fld>
            <a:endParaRPr lang="en-US" sz="11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9707735" y="6452090"/>
            <a:ext cx="445913" cy="365125"/>
          </a:xfrm>
        </p:spPr>
        <p:txBody>
          <a:bodyPr>
            <a:normAutofit/>
          </a:bodyPr>
          <a:lstStyle/>
          <a:p>
            <a:pPr>
              <a:spcAft>
                <a:spcPts val="600"/>
              </a:spcAft>
            </a:pPr>
            <a:fld id="{669B9FBC-0170-41D4-8FB7-5735A17F9AC8}" type="slidenum">
              <a:rPr lang="en-US" altLang="en-US" sz="1100">
                <a:solidFill>
                  <a:schemeClr val="tx1">
                    <a:lumMod val="50000"/>
                    <a:lumOff val="50000"/>
                  </a:schemeClr>
                </a:solidFill>
              </a:rPr>
              <a:pPr>
                <a:spcAft>
                  <a:spcPts val="600"/>
                </a:spcAft>
              </a:pPr>
              <a:t>34</a:t>
            </a:fld>
            <a:endParaRPr lang="en-US" altLang="en-US" sz="1100" dirty="0">
              <a:solidFill>
                <a:schemeClr val="tx1">
                  <a:lumMod val="50000"/>
                  <a:lumOff val="50000"/>
                </a:schemeClr>
              </a:solidFill>
            </a:endParaRPr>
          </a:p>
        </p:txBody>
      </p:sp>
      <p:pic>
        <p:nvPicPr>
          <p:cNvPr id="8" name="Picture 7" descr="A black background with a black square&#10;&#10;AI-generated content may be incorrect.">
            <a:extLst>
              <a:ext uri="{FF2B5EF4-FFF2-40B4-BE49-F238E27FC236}">
                <a16:creationId xmlns:a16="http://schemas.microsoft.com/office/drawing/2014/main" id="{F2A37958-CF21-3971-0E58-F57284192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7074554"/>
      </p:ext>
    </p:extLst>
  </p:cSld>
  <p:clrMapOvr>
    <a:masterClrMapping/>
  </p:clrMapOvr>
  <p:transition>
    <p:wedg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31" name="Rectangle 30">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hands touching each other&#10;&#10;AI-generated content may be incorrect."/>
          <p:cNvPicPr>
            <a:picLocks noChangeAspect="1"/>
          </p:cNvPicPr>
          <p:nvPr/>
        </p:nvPicPr>
        <p:blipFill>
          <a:blip r:embed="rId2" cstate="print">
            <a:extLst>
              <a:ext uri="{28A0092B-C50C-407E-A947-70E740481C1C}">
                <a14:useLocalDpi xmlns:a14="http://schemas.microsoft.com/office/drawing/2010/main" val="0"/>
              </a:ext>
            </a:extLst>
          </a:blip>
          <a:srcRect t="6887" b="2120"/>
          <a:stretch>
            <a:fillRect/>
          </a:stretch>
        </p:blipFill>
        <p:spPr>
          <a:xfrm>
            <a:off x="838200" y="704765"/>
            <a:ext cx="10628376" cy="5440003"/>
          </a:xfrm>
          <a:prstGeom prst="rect">
            <a:avLst/>
          </a:prstGeom>
        </p:spPr>
      </p:pic>
      <p:sp>
        <p:nvSpPr>
          <p:cNvPr id="2" name="Date Placeholder 1">
            <a:extLst>
              <a:ext uri="{FF2B5EF4-FFF2-40B4-BE49-F238E27FC236}">
                <a16:creationId xmlns:a16="http://schemas.microsoft.com/office/drawing/2014/main" id="{89517F0F-C2A2-41A1-BE56-7AD0E2786EBC}"/>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DA2D9912-FF84-475E-A2AD-9B0195E96B71}" type="datetime1">
              <a:rPr lang="en-US" smtClean="0">
                <a:solidFill>
                  <a:schemeClr val="tx1">
                    <a:tint val="75000"/>
                  </a:schemeClr>
                </a:solidFill>
              </a:rPr>
              <a:pPr>
                <a:spcAft>
                  <a:spcPts val="600"/>
                </a:spcAft>
                <a:defRPr/>
              </a:pPr>
              <a:t>6/16/2025</a:t>
            </a:fld>
            <a:endParaRPr lang="en-US">
              <a:solidFill>
                <a:schemeClr val="tx1">
                  <a:tint val="75000"/>
                </a:schemeClr>
              </a:solidFill>
            </a:endParaRPr>
          </a:p>
        </p:txBody>
      </p:sp>
      <p:sp>
        <p:nvSpPr>
          <p:cNvPr id="3" name="Footer Placeholder 2">
            <a:extLst>
              <a:ext uri="{FF2B5EF4-FFF2-40B4-BE49-F238E27FC236}">
                <a16:creationId xmlns:a16="http://schemas.microsoft.com/office/drawing/2014/main" id="{72CEAC79-36A1-4A6A-8D36-8BA27750B733}"/>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schemeClr val="tx1">
                    <a:tint val="75000"/>
                  </a:schemeClr>
                </a:solidFill>
                <a:latin typeface="+mn-lt"/>
                <a:ea typeface="+mn-ea"/>
                <a:cs typeface="+mn-cs"/>
              </a:rPr>
              <a:t>Prof. Abdallah Ali-Nakyea, PhD</a:t>
            </a:r>
          </a:p>
        </p:txBody>
      </p:sp>
      <p:sp>
        <p:nvSpPr>
          <p:cNvPr id="4" name="Slide Number Placeholder 3">
            <a:extLst>
              <a:ext uri="{FF2B5EF4-FFF2-40B4-BE49-F238E27FC236}">
                <a16:creationId xmlns:a16="http://schemas.microsoft.com/office/drawing/2014/main" id="{54F4B92A-7DB0-4EB2-87E3-15D7CF1CCC43}"/>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lgn="ctr">
              <a:spcAft>
                <a:spcPts val="600"/>
              </a:spcAft>
            </a:pPr>
            <a:fld id="{669B9FBC-0170-41D4-8FB7-5735A17F9AC8}" type="slidenum">
              <a:rPr lang="en-US" altLang="en-US" smtClean="0">
                <a:solidFill>
                  <a:schemeClr val="tx1">
                    <a:tint val="75000"/>
                  </a:schemeClr>
                </a:solidFill>
                <a:latin typeface="+mn-lt"/>
                <a:cs typeface="+mn-cs"/>
              </a:rPr>
              <a:pPr algn="ctr">
                <a:spcAft>
                  <a:spcPts val="600"/>
                </a:spcAft>
              </a:pPr>
              <a:t>35</a:t>
            </a:fld>
            <a:endParaRPr lang="en-US" altLang="en-US" dirty="0">
              <a:solidFill>
                <a:schemeClr val="tx1">
                  <a:tint val="75000"/>
                </a:schemeClr>
              </a:solidFill>
              <a:latin typeface="+mn-lt"/>
              <a:cs typeface="+mn-cs"/>
            </a:endParaRPr>
          </a:p>
        </p:txBody>
      </p:sp>
      <p:pic>
        <p:nvPicPr>
          <p:cNvPr id="7" name="Picture 6" descr="A black background with a black square&#10;&#10;AI-generated content may be incorrect.">
            <a:extLst>
              <a:ext uri="{FF2B5EF4-FFF2-40B4-BE49-F238E27FC236}">
                <a16:creationId xmlns:a16="http://schemas.microsoft.com/office/drawing/2014/main" id="{2BBD6EA9-0629-2234-CDB6-37B2238FA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370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78D622-2629-A008-71DC-9FB87531DA26}"/>
              </a:ext>
            </a:extLst>
          </p:cNvPr>
          <p:cNvSpPr>
            <a:spLocks noGrp="1"/>
          </p:cNvSpPr>
          <p:nvPr>
            <p:ph idx="1"/>
          </p:nvPr>
        </p:nvSpPr>
        <p:spPr>
          <a:xfrm>
            <a:off x="304800" y="2202444"/>
            <a:ext cx="10896600" cy="3832597"/>
          </a:xfrm>
        </p:spPr>
        <p:txBody>
          <a:bodyPr anchor="ctr">
            <a:normAutofit/>
          </a:bodyPr>
          <a:lstStyle/>
          <a:p>
            <a:pPr>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 tax system refers to the set of principles and policies governments use to collect revenue from individuals and businesses.</a:t>
            </a:r>
          </a:p>
          <a:p>
            <a:pPr marL="0" indent="0">
              <a:lnSpc>
                <a:spcPct val="90000"/>
              </a:lnSpc>
              <a:buNone/>
            </a:pPr>
            <a:endParaRPr lang="en-US" sz="18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Ghana's tax system is a critical component of the nation's economy, funding public services and infrastructure development. </a:t>
            </a:r>
          </a:p>
          <a:p>
            <a:pPr>
              <a:lnSpc>
                <a:spcPct val="90000"/>
              </a:lnSpc>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efficiency and effectiveness of this system hinge significantly on the contributions of professional accountants. </a:t>
            </a:r>
          </a:p>
          <a:p>
            <a:pPr>
              <a:lnSpc>
                <a:spcPct val="90000"/>
              </a:lnSpc>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These professional accountants are not merely number crunchers; they are essential guardians of financial integrity, playing a pivotal role in ensuring the tax system operates fairly, transparently, and efficiently.</a:t>
            </a:r>
            <a:endParaRPr lang="en-US" sz="1800" b="1" i="1" dirty="0">
              <a:latin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C0065EE1-2F80-7BD5-16E1-E6B24898C00F}"/>
              </a:ext>
            </a:extLst>
          </p:cNvPr>
          <p:cNvSpPr>
            <a:spLocks noGrp="1"/>
          </p:cNvSpPr>
          <p:nvPr>
            <p:ph type="dt" sz="half" idx="10"/>
          </p:nvPr>
        </p:nvSpPr>
        <p:spPr>
          <a:xfrm>
            <a:off x="838200" y="6492240"/>
            <a:ext cx="2743200" cy="365125"/>
          </a:xfrm>
        </p:spPr>
        <p:txBody>
          <a:bodyPr>
            <a:normAutofit/>
          </a:bodyPr>
          <a:lstStyle/>
          <a:p>
            <a:pPr>
              <a:spcAft>
                <a:spcPts val="600"/>
              </a:spcAft>
              <a:defRPr/>
            </a:pPr>
            <a:fld id="{FCCA771A-A020-457F-8D56-8037F5C55416}" type="datetime1">
              <a:rPr lang="en-US" smtClean="0"/>
              <a:pPr>
                <a:spcAft>
                  <a:spcPts val="600"/>
                </a:spcAft>
                <a:defRPr/>
              </a:pPr>
              <a:t>6/16/2025</a:t>
            </a:fld>
            <a:endParaRPr lang="en-US"/>
          </a:p>
        </p:txBody>
      </p:sp>
      <p:pic>
        <p:nvPicPr>
          <p:cNvPr id="8" name="Picture 7">
            <a:extLst>
              <a:ext uri="{FF2B5EF4-FFF2-40B4-BE49-F238E27FC236}">
                <a16:creationId xmlns:a16="http://schemas.microsoft.com/office/drawing/2014/main" id="{2033BFBE-CF44-6A26-4422-2A157C8B2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450"/>
            <a:ext cx="12192000" cy="1047750"/>
          </a:xfrm>
          <a:prstGeom prst="rect">
            <a:avLst/>
          </a:prstGeom>
        </p:spPr>
      </p:pic>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4038600" y="6492240"/>
            <a:ext cx="4114800" cy="365125"/>
          </a:xfrm>
        </p:spPr>
        <p:txBody>
          <a:bodyPr>
            <a:normAutofit/>
          </a:bodyPr>
          <a:lstStyle/>
          <a:p>
            <a:pPr>
              <a:spcAft>
                <a:spcPts val="600"/>
              </a:spcAft>
              <a:defRPr/>
            </a:pPr>
            <a:r>
              <a:rPr lang="en-US"/>
              <a:t>Prof. Abdallah Ali-Nakyea,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7848600" y="6492875"/>
            <a:ext cx="2743200" cy="365125"/>
          </a:xfrm>
        </p:spPr>
        <p:txBody>
          <a:bodyPr>
            <a:normAutofit/>
          </a:bodyPr>
          <a:lstStyle/>
          <a:p>
            <a:pPr>
              <a:spcAft>
                <a:spcPts val="600"/>
              </a:spcAft>
            </a:pPr>
            <a:fld id="{669B9FBC-0170-41D4-8FB7-5735A17F9AC8}" type="slidenum">
              <a:rPr lang="en-US" altLang="en-US" smtClean="0"/>
              <a:pPr>
                <a:spcAft>
                  <a:spcPts val="600"/>
                </a:spcAft>
              </a:pPr>
              <a:t>4</a:t>
            </a:fld>
            <a:endParaRPr lang="en-US" altLang="en-US"/>
          </a:p>
        </p:txBody>
      </p:sp>
      <p:sp>
        <p:nvSpPr>
          <p:cNvPr id="10" name="Title 1">
            <a:extLst>
              <a:ext uri="{FF2B5EF4-FFF2-40B4-BE49-F238E27FC236}">
                <a16:creationId xmlns:a16="http://schemas.microsoft.com/office/drawing/2014/main" id="{46BD86BE-547F-E3DB-F24F-AA08BC9DD8B4}"/>
              </a:ext>
            </a:extLst>
          </p:cNvPr>
          <p:cNvSpPr>
            <a:spLocks noGrp="1"/>
          </p:cNvSpPr>
          <p:nvPr>
            <p:ph type="title"/>
          </p:nvPr>
        </p:nvSpPr>
        <p:spPr>
          <a:xfrm>
            <a:off x="609600" y="609600"/>
            <a:ext cx="10972800" cy="808038"/>
          </a:xfrm>
        </p:spPr>
        <p:txBody>
          <a:bodyPr anchor="b">
            <a:normAutofit/>
          </a:bodyPr>
          <a:lstStyle/>
          <a:p>
            <a:r>
              <a:rPr lang="en-US" dirty="0">
                <a:solidFill>
                  <a:schemeClr val="bg1"/>
                </a:solidFill>
                <a:latin typeface="Times New Roman" panose="02020603050405020304" pitchFamily="18" charset="0"/>
                <a:cs typeface="Times New Roman" panose="02020603050405020304" pitchFamily="18" charset="0"/>
              </a:rPr>
              <a:t>INTRODUCTION</a:t>
            </a:r>
          </a:p>
        </p:txBody>
      </p:sp>
      <p:pic>
        <p:nvPicPr>
          <p:cNvPr id="19" name="Picture 18" descr="A black background with a black square">
            <a:extLst>
              <a:ext uri="{FF2B5EF4-FFF2-40B4-BE49-F238E27FC236}">
                <a16:creationId xmlns:a16="http://schemas.microsoft.com/office/drawing/2014/main" id="{C75EA147-AFDC-08C7-A0AE-EC2BFD5C8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5" y="0"/>
            <a:ext cx="12192000" cy="6858000"/>
          </a:xfrm>
          <a:prstGeom prst="rect">
            <a:avLst/>
          </a:prstGeom>
        </p:spPr>
      </p:pic>
    </p:spTree>
    <p:extLst>
      <p:ext uri="{BB962C8B-B14F-4D97-AF65-F5344CB8AC3E}">
        <p14:creationId xmlns:p14="http://schemas.microsoft.com/office/powerpoint/2010/main" val="221403427"/>
      </p:ext>
    </p:extLst>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0" y="274638"/>
            <a:ext cx="12192000" cy="1143000"/>
          </a:xfrm>
        </p:spPr>
        <p:txBody>
          <a:bodyPr/>
          <a:lstStyle/>
          <a:p>
            <a:r>
              <a:rPr lang="en-US" dirty="0">
                <a:solidFill>
                  <a:prstClr val="white"/>
                </a:solidFill>
                <a:latin typeface="Times New Roman" panose="02020603050405020304" pitchFamily="18" charset="0"/>
                <a:cs typeface="Times New Roman" panose="02020603050405020304" pitchFamily="18" charset="0"/>
              </a:rPr>
              <a:t>INTRODUCTION</a:t>
            </a:r>
            <a:endParaRPr lang="en-US" sz="3600" dirty="0"/>
          </a:p>
        </p:txBody>
      </p:sp>
      <p:graphicFrame>
        <p:nvGraphicFramePr>
          <p:cNvPr id="10" name="Content Placeholder 2">
            <a:extLst>
              <a:ext uri="{FF2B5EF4-FFF2-40B4-BE49-F238E27FC236}">
                <a16:creationId xmlns:a16="http://schemas.microsoft.com/office/drawing/2014/main" id="{36E2A22A-1194-FD5C-B442-39C92C9A6B54}"/>
              </a:ext>
            </a:extLst>
          </p:cNvPr>
          <p:cNvGraphicFramePr>
            <a:graphicFrameLocks noGrp="1"/>
          </p:cNvGraphicFramePr>
          <p:nvPr>
            <p:ph idx="1"/>
            <p:extLst>
              <p:ext uri="{D42A27DB-BD31-4B8C-83A1-F6EECF244321}">
                <p14:modId xmlns:p14="http://schemas.microsoft.com/office/powerpoint/2010/main" val="2799570836"/>
              </p:ext>
            </p:extLst>
          </p:nvPr>
        </p:nvGraphicFramePr>
        <p:xfrm>
          <a:off x="0" y="1600201"/>
          <a:ext cx="121920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p:txBody>
          <a:bodyPr/>
          <a:lstStyle/>
          <a:p>
            <a:pPr>
              <a:defRPr/>
            </a:pPr>
            <a:r>
              <a:rPr lang="en-US"/>
              <a:t>Prof. Abdallah Ali-Nakyea, PhD</a:t>
            </a:r>
            <a:endParaRPr lang="en-US" dirty="0"/>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7848600" y="6356351"/>
            <a:ext cx="2844800" cy="365125"/>
          </a:xfrm>
        </p:spPr>
        <p:txBody>
          <a:bodyPr/>
          <a:lstStyle/>
          <a:p>
            <a:fld id="{669B9FBC-0170-41D4-8FB7-5735A17F9AC8}" type="slidenum">
              <a:rPr lang="en-US" altLang="en-US" smtClean="0"/>
              <a:pPr/>
              <a:t>5</a:t>
            </a:fld>
            <a:endParaRPr lang="en-US" altLang="en-US" dirty="0"/>
          </a:p>
        </p:txBody>
      </p:sp>
      <p:sp>
        <p:nvSpPr>
          <p:cNvPr id="6" name="Date Placeholder 5">
            <a:extLst>
              <a:ext uri="{FF2B5EF4-FFF2-40B4-BE49-F238E27FC236}">
                <a16:creationId xmlns:a16="http://schemas.microsoft.com/office/drawing/2014/main" id="{99522A7B-0228-7DD5-1D38-7C7A33092D5C}"/>
              </a:ext>
            </a:extLst>
          </p:cNvPr>
          <p:cNvSpPr>
            <a:spLocks noGrp="1"/>
          </p:cNvSpPr>
          <p:nvPr>
            <p:ph type="dt" sz="half" idx="10"/>
          </p:nvPr>
        </p:nvSpPr>
        <p:spPr/>
        <p:txBody>
          <a:bodyPr/>
          <a:lstStyle/>
          <a:p>
            <a:pPr>
              <a:defRPr/>
            </a:pPr>
            <a:fld id="{735EE854-56F0-4E3D-B5AA-09B4B5DDE534}" type="datetime1">
              <a:rPr lang="en-US" smtClean="0"/>
              <a:t>6/16/2025</a:t>
            </a:fld>
            <a:endParaRPr lang="en-US" dirty="0"/>
          </a:p>
        </p:txBody>
      </p:sp>
      <p:sp>
        <p:nvSpPr>
          <p:cNvPr id="7" name="TextBox 6">
            <a:extLst>
              <a:ext uri="{FF2B5EF4-FFF2-40B4-BE49-F238E27FC236}">
                <a16:creationId xmlns:a16="http://schemas.microsoft.com/office/drawing/2014/main" id="{569C6173-9D53-3FBD-B05A-F6327147C975}"/>
              </a:ext>
            </a:extLst>
          </p:cNvPr>
          <p:cNvSpPr txBox="1"/>
          <p:nvPr/>
        </p:nvSpPr>
        <p:spPr>
          <a:xfrm>
            <a:off x="2667000" y="3881450"/>
            <a:ext cx="457200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Maintaining records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Conducting financial analyses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Budgeting</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Planning production</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Managing climate risks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Auditing</a:t>
            </a:r>
          </a:p>
        </p:txBody>
      </p:sp>
      <p:sp>
        <p:nvSpPr>
          <p:cNvPr id="9" name="TextBox 8">
            <a:extLst>
              <a:ext uri="{FF2B5EF4-FFF2-40B4-BE49-F238E27FC236}">
                <a16:creationId xmlns:a16="http://schemas.microsoft.com/office/drawing/2014/main" id="{D2007558-BC6D-199A-7A69-5E53D6518A01}"/>
              </a:ext>
            </a:extLst>
          </p:cNvPr>
          <p:cNvSpPr txBox="1"/>
          <p:nvPr/>
        </p:nvSpPr>
        <p:spPr>
          <a:xfrm>
            <a:off x="2667000" y="2086253"/>
            <a:ext cx="8305800" cy="707886"/>
          </a:xfrm>
          <a:prstGeom prst="rect">
            <a:avLst/>
          </a:prstGeom>
          <a:noFill/>
        </p:spPr>
        <p:txBody>
          <a:bodyPr wrap="square" rtlCol="0">
            <a:spAutoFit/>
          </a:bodyPr>
          <a:lstStyle/>
          <a:p>
            <a:pPr lvl="0">
              <a:lnSpc>
                <a:spcPct val="100000"/>
              </a:lnSpc>
              <a:defRPr b="1"/>
            </a:pPr>
            <a:r>
              <a:rPr lang="en-US" sz="2000" dirty="0">
                <a:latin typeface="Times New Roman" panose="02020603050405020304" pitchFamily="18" charset="0"/>
                <a:cs typeface="Times New Roman" panose="02020603050405020304" pitchFamily="18" charset="0"/>
              </a:rPr>
              <a:t>Professional Accountants are recognized for fulfilling various functions that contribute to the management process. </a:t>
            </a:r>
          </a:p>
        </p:txBody>
      </p:sp>
      <p:sp>
        <p:nvSpPr>
          <p:cNvPr id="27" name="TextBox 26">
            <a:extLst>
              <a:ext uri="{FF2B5EF4-FFF2-40B4-BE49-F238E27FC236}">
                <a16:creationId xmlns:a16="http://schemas.microsoft.com/office/drawing/2014/main" id="{0FB0F85A-3647-15BE-E233-A946F01D94FD}"/>
              </a:ext>
            </a:extLst>
          </p:cNvPr>
          <p:cNvSpPr txBox="1"/>
          <p:nvPr/>
        </p:nvSpPr>
        <p:spPr>
          <a:xfrm>
            <a:off x="2667000" y="3362623"/>
            <a:ext cx="2297424" cy="400110"/>
          </a:xfrm>
          <a:prstGeom prst="rect">
            <a:avLst/>
          </a:prstGeom>
          <a:noFill/>
        </p:spPr>
        <p:txBody>
          <a:bodyPr wrap="none" rtlCol="0">
            <a:spAutoFit/>
          </a:bodyPr>
          <a:lstStyle/>
          <a:p>
            <a:r>
              <a:rPr lang="en-US" sz="2000" b="1" i="1" dirty="0">
                <a:latin typeface="Times New Roman" panose="02020603050405020304" pitchFamily="18" charset="0"/>
                <a:cs typeface="Times New Roman" panose="02020603050405020304" pitchFamily="18" charset="0"/>
              </a:rPr>
              <a:t>These roles include</a:t>
            </a:r>
            <a:r>
              <a:rPr lang="en-US" b="1" i="1" dirty="0">
                <a:latin typeface="+mn-lt"/>
              </a:rPr>
              <a:t>:</a:t>
            </a:r>
          </a:p>
        </p:txBody>
      </p:sp>
      <p:sp>
        <p:nvSpPr>
          <p:cNvPr id="28" name="TextBox 27">
            <a:extLst>
              <a:ext uri="{FF2B5EF4-FFF2-40B4-BE49-F238E27FC236}">
                <a16:creationId xmlns:a16="http://schemas.microsoft.com/office/drawing/2014/main" id="{17B64662-C766-CF22-9766-9A371433119E}"/>
              </a:ext>
            </a:extLst>
          </p:cNvPr>
          <p:cNvSpPr txBox="1"/>
          <p:nvPr/>
        </p:nvSpPr>
        <p:spPr>
          <a:xfrm>
            <a:off x="6819900" y="3881450"/>
            <a:ext cx="430530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Overseeing environmental management</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Assessing and managing business risks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Planning resources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Organizing machinery</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Establishing standard costs</a:t>
            </a:r>
          </a:p>
        </p:txBody>
      </p:sp>
    </p:spTree>
    <p:extLst>
      <p:ext uri="{BB962C8B-B14F-4D97-AF65-F5344CB8AC3E}">
        <p14:creationId xmlns:p14="http://schemas.microsoft.com/office/powerpoint/2010/main" val="3586711458"/>
      </p:ext>
    </p:extLst>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0" y="274638"/>
            <a:ext cx="12192000" cy="1143000"/>
          </a:xfrm>
        </p:spPr>
        <p:txBody>
          <a:bodyPr/>
          <a:lstStyle/>
          <a:p>
            <a:r>
              <a:rPr lang="en-US" dirty="0">
                <a:solidFill>
                  <a:prstClr val="white"/>
                </a:solidFill>
                <a:latin typeface="Times New Roman" panose="02020603050405020304" pitchFamily="18" charset="0"/>
                <a:cs typeface="Times New Roman" panose="02020603050405020304" pitchFamily="18" charset="0"/>
              </a:rPr>
              <a:t>INTRODUCTION</a:t>
            </a:r>
            <a:endParaRPr lang="en-US" sz="3600" dirty="0"/>
          </a:p>
        </p:txBody>
      </p:sp>
      <p:graphicFrame>
        <p:nvGraphicFramePr>
          <p:cNvPr id="10" name="Content Placeholder 2">
            <a:extLst>
              <a:ext uri="{FF2B5EF4-FFF2-40B4-BE49-F238E27FC236}">
                <a16:creationId xmlns:a16="http://schemas.microsoft.com/office/drawing/2014/main" id="{267E93FB-6409-7150-6BCD-C68ADAAD93A4}"/>
              </a:ext>
            </a:extLst>
          </p:cNvPr>
          <p:cNvGraphicFramePr>
            <a:graphicFrameLocks noGrp="1"/>
          </p:cNvGraphicFramePr>
          <p:nvPr>
            <p:ph idx="1"/>
            <p:extLst>
              <p:ext uri="{D42A27DB-BD31-4B8C-83A1-F6EECF244321}">
                <p14:modId xmlns:p14="http://schemas.microsoft.com/office/powerpoint/2010/main" val="2539334681"/>
              </p:ext>
            </p:extLst>
          </p:nvPr>
        </p:nvGraphicFramePr>
        <p:xfrm>
          <a:off x="0" y="1600201"/>
          <a:ext cx="121920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p:txBody>
          <a:bodyPr/>
          <a:lstStyle/>
          <a:p>
            <a:pPr>
              <a:defRPr/>
            </a:pPr>
            <a:r>
              <a:rPr lang="en-US"/>
              <a:t>Prof. Abdallah Ali-Nakyea, PhD</a:t>
            </a:r>
            <a:endParaRPr lang="en-US" dirty="0"/>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7924800" y="6356350"/>
            <a:ext cx="2844800" cy="365125"/>
          </a:xfrm>
        </p:spPr>
        <p:txBody>
          <a:bodyPr/>
          <a:lstStyle/>
          <a:p>
            <a:fld id="{669B9FBC-0170-41D4-8FB7-5735A17F9AC8}" type="slidenum">
              <a:rPr lang="en-US" altLang="en-US" smtClean="0"/>
              <a:pPr/>
              <a:t>6</a:t>
            </a:fld>
            <a:endParaRPr lang="en-US" altLang="en-US" dirty="0"/>
          </a:p>
        </p:txBody>
      </p:sp>
      <p:sp>
        <p:nvSpPr>
          <p:cNvPr id="6" name="Date Placeholder 5">
            <a:extLst>
              <a:ext uri="{FF2B5EF4-FFF2-40B4-BE49-F238E27FC236}">
                <a16:creationId xmlns:a16="http://schemas.microsoft.com/office/drawing/2014/main" id="{56BD4CDF-223A-9F3F-9352-E2BB5A08F196}"/>
              </a:ext>
            </a:extLst>
          </p:cNvPr>
          <p:cNvSpPr>
            <a:spLocks noGrp="1"/>
          </p:cNvSpPr>
          <p:nvPr>
            <p:ph type="dt" sz="half" idx="10"/>
          </p:nvPr>
        </p:nvSpPr>
        <p:spPr/>
        <p:txBody>
          <a:bodyPr/>
          <a:lstStyle/>
          <a:p>
            <a:pPr>
              <a:defRPr/>
            </a:pPr>
            <a:fld id="{A289A24B-907A-407D-AB12-6699A6C28F09}" type="datetime1">
              <a:rPr lang="en-US" smtClean="0"/>
              <a:t>6/16/2025</a:t>
            </a:fld>
            <a:endParaRPr lang="en-US" dirty="0"/>
          </a:p>
        </p:txBody>
      </p:sp>
    </p:spTree>
    <p:extLst>
      <p:ext uri="{BB962C8B-B14F-4D97-AF65-F5344CB8AC3E}">
        <p14:creationId xmlns:p14="http://schemas.microsoft.com/office/powerpoint/2010/main" val="730830994"/>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1371597" y="348865"/>
            <a:ext cx="10044023" cy="877729"/>
          </a:xfrm>
        </p:spPr>
        <p:txBody>
          <a:bodyPr anchor="ctr">
            <a:normAutofit/>
          </a:bodyPr>
          <a:lstStyle/>
          <a:p>
            <a:pPr>
              <a:lnSpc>
                <a:spcPct val="90000"/>
              </a:lnSpc>
            </a:pPr>
            <a:r>
              <a:rPr lang="en-US" sz="2800" dirty="0">
                <a:solidFill>
                  <a:srgbClr val="FFFFFF"/>
                </a:solidFill>
                <a:latin typeface="Times New Roman" panose="02020603050405020304" pitchFamily="18" charset="0"/>
                <a:cs typeface="Times New Roman" panose="02020603050405020304" pitchFamily="18" charset="0"/>
              </a:rPr>
              <a:t>THE IMPORTANCE OF A WELL-FUNCTIONING TAX SYSTEM</a:t>
            </a:r>
            <a:endParaRPr lang="en-US" sz="2800" dirty="0">
              <a:solidFill>
                <a:srgbClr val="FFFFFF"/>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3581400" y="6399128"/>
            <a:ext cx="4114800" cy="365125"/>
          </a:xfrm>
        </p:spPr>
        <p:txBody>
          <a:bodyPr>
            <a:normAutofit/>
          </a:bodyPr>
          <a:lstStyle/>
          <a:p>
            <a:pPr>
              <a:spcAft>
                <a:spcPts val="600"/>
              </a:spcAft>
              <a:defRPr/>
            </a:pPr>
            <a:r>
              <a:rPr lang="en-US" sz="1100" dirty="0">
                <a:solidFill>
                  <a:schemeClr val="bg1">
                    <a:lumMod val="50000"/>
                  </a:schemeClr>
                </a:solidFill>
              </a:rPr>
              <a:t>Prof. Abdallah Ali-</a:t>
            </a:r>
            <a:r>
              <a:rPr lang="en-US" sz="1100" dirty="0" err="1">
                <a:solidFill>
                  <a:schemeClr val="bg1">
                    <a:lumMod val="50000"/>
                  </a:schemeClr>
                </a:solidFill>
              </a:rPr>
              <a:t>Nakyea</a:t>
            </a:r>
            <a:r>
              <a:rPr lang="en-US" sz="1100" dirty="0">
                <a:solidFill>
                  <a:schemeClr val="bg1">
                    <a:lumMod val="50000"/>
                  </a:schemeClr>
                </a:solidFill>
              </a:rPr>
              <a:t>, PhD</a:t>
            </a:r>
          </a:p>
        </p:txBody>
      </p:sp>
      <p:sp>
        <p:nvSpPr>
          <p:cNvPr id="6" name="Date Placeholder 5">
            <a:extLst>
              <a:ext uri="{FF2B5EF4-FFF2-40B4-BE49-F238E27FC236}">
                <a16:creationId xmlns:a16="http://schemas.microsoft.com/office/drawing/2014/main" id="{823CB80E-AFB1-0B27-8531-D90F15F3E95C}"/>
              </a:ext>
            </a:extLst>
          </p:cNvPr>
          <p:cNvSpPr>
            <a:spLocks noGrp="1"/>
          </p:cNvSpPr>
          <p:nvPr>
            <p:ph type="dt" sz="half" idx="10"/>
          </p:nvPr>
        </p:nvSpPr>
        <p:spPr>
          <a:xfrm>
            <a:off x="304800" y="6399128"/>
            <a:ext cx="2743200" cy="365125"/>
          </a:xfrm>
        </p:spPr>
        <p:txBody>
          <a:bodyPr>
            <a:normAutofit/>
          </a:bodyPr>
          <a:lstStyle/>
          <a:p>
            <a:pPr>
              <a:spcAft>
                <a:spcPts val="600"/>
              </a:spcAft>
              <a:defRPr/>
            </a:pPr>
            <a:fld id="{A677A17B-67CD-4AD1-81A3-362AAD5572F5}" type="datetime1">
              <a:rPr lang="en-US" sz="1100">
                <a:solidFill>
                  <a:schemeClr val="tx1">
                    <a:lumMod val="50000"/>
                    <a:lumOff val="50000"/>
                  </a:schemeClr>
                </a:solidFill>
              </a:rPr>
              <a:pPr>
                <a:spcAft>
                  <a:spcPts val="600"/>
                </a:spcAft>
                <a:defRPr/>
              </a:pPr>
              <a:t>6/16/2025</a:t>
            </a:fld>
            <a:endParaRPr lang="en-US" sz="11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9712372" y="6399128"/>
            <a:ext cx="448056" cy="365125"/>
          </a:xfrm>
        </p:spPr>
        <p:txBody>
          <a:bodyPr>
            <a:normAutofit/>
          </a:bodyPr>
          <a:lstStyle/>
          <a:p>
            <a:pPr>
              <a:spcAft>
                <a:spcPts val="600"/>
              </a:spcAft>
            </a:pPr>
            <a:fld id="{669B9FBC-0170-41D4-8FB7-5735A17F9AC8}" type="slidenum">
              <a:rPr lang="en-US" altLang="en-US" sz="1100">
                <a:solidFill>
                  <a:schemeClr val="tx1">
                    <a:lumMod val="50000"/>
                    <a:lumOff val="50000"/>
                  </a:schemeClr>
                </a:solidFill>
              </a:rPr>
              <a:pPr>
                <a:spcAft>
                  <a:spcPts val="600"/>
                </a:spcAft>
              </a:pPr>
              <a:t>7</a:t>
            </a:fld>
            <a:endParaRPr lang="en-US" altLang="en-US" sz="1100" dirty="0">
              <a:solidFill>
                <a:schemeClr val="tx1">
                  <a:lumMod val="50000"/>
                  <a:lumOff val="50000"/>
                </a:schemeClr>
              </a:solidFill>
            </a:endParaRPr>
          </a:p>
        </p:txBody>
      </p:sp>
      <p:graphicFrame>
        <p:nvGraphicFramePr>
          <p:cNvPr id="8" name="Content Placeholder 2">
            <a:extLst>
              <a:ext uri="{FF2B5EF4-FFF2-40B4-BE49-F238E27FC236}">
                <a16:creationId xmlns:a16="http://schemas.microsoft.com/office/drawing/2014/main" id="{D43DC86F-7A22-7A7E-E1CE-17B75FE89AD0}"/>
              </a:ext>
            </a:extLst>
          </p:cNvPr>
          <p:cNvGraphicFramePr>
            <a:graphicFrameLocks noGrp="1"/>
          </p:cNvGraphicFramePr>
          <p:nvPr>
            <p:ph idx="1"/>
            <p:extLst>
              <p:ext uri="{D42A27DB-BD31-4B8C-83A1-F6EECF244321}">
                <p14:modId xmlns:p14="http://schemas.microsoft.com/office/powerpoint/2010/main" val="259164448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black background with a black square&#10;&#10;AI-generated content may be incorrect.">
            <a:extLst>
              <a:ext uri="{FF2B5EF4-FFF2-40B4-BE49-F238E27FC236}">
                <a16:creationId xmlns:a16="http://schemas.microsoft.com/office/drawing/2014/main" id="{2D47104D-934F-7D53-6BCF-98ED1160E8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3061931"/>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86BE-547F-E3DB-F24F-AA08BC9DD8B4}"/>
              </a:ext>
            </a:extLst>
          </p:cNvPr>
          <p:cNvSpPr>
            <a:spLocks noGrp="1"/>
          </p:cNvSpPr>
          <p:nvPr>
            <p:ph type="title"/>
          </p:nvPr>
        </p:nvSpPr>
        <p:spPr>
          <a:xfrm>
            <a:off x="6474373" y="606100"/>
            <a:ext cx="4977976" cy="1454051"/>
          </a:xfrm>
        </p:spPr>
        <p:txBody>
          <a:bodyPr>
            <a:normAutofit fontScale="90000"/>
          </a:bodyPr>
          <a:lstStyle/>
          <a:p>
            <a:pPr>
              <a:lnSpc>
                <a:spcPct val="90000"/>
              </a:lnSpc>
            </a:pPr>
            <a:r>
              <a:rPr lang="en-US" sz="3300" b="1" dirty="0">
                <a:solidFill>
                  <a:schemeClr val="tx2"/>
                </a:solidFill>
                <a:latin typeface="Times New Roman" panose="02020603050405020304" pitchFamily="18" charset="0"/>
                <a:cs typeface="Times New Roman" panose="02020603050405020304" pitchFamily="18" charset="0"/>
              </a:rPr>
              <a:t>THE IMPORTANCE OF A WELL-FUNCTIONING TAX SYSTEM</a:t>
            </a:r>
            <a:endParaRPr lang="en-US" sz="3300" b="1" dirty="0">
              <a:solidFill>
                <a:schemeClr val="tx2"/>
              </a:solidFill>
            </a:endParaRPr>
          </a:p>
        </p:txBody>
      </p:sp>
      <p:pic>
        <p:nvPicPr>
          <p:cNvPr id="21" name="Graphic 20" descr="Family">
            <a:extLst>
              <a:ext uri="{FF2B5EF4-FFF2-40B4-BE49-F238E27FC236}">
                <a16:creationId xmlns:a16="http://schemas.microsoft.com/office/drawing/2014/main" id="{A44551FC-5808-5BC7-155C-50D14DBB44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22" name="Content Placeholder 2">
            <a:extLst>
              <a:ext uri="{FF2B5EF4-FFF2-40B4-BE49-F238E27FC236}">
                <a16:creationId xmlns:a16="http://schemas.microsoft.com/office/drawing/2014/main" id="{D178D622-2629-A008-71DC-9FB87531DA26}"/>
              </a:ext>
            </a:extLst>
          </p:cNvPr>
          <p:cNvSpPr>
            <a:spLocks noGrp="1"/>
          </p:cNvSpPr>
          <p:nvPr>
            <p:ph idx="1"/>
          </p:nvPr>
        </p:nvSpPr>
        <p:spPr>
          <a:xfrm>
            <a:off x="5931241" y="2060151"/>
            <a:ext cx="6076212" cy="4137371"/>
          </a:xfrm>
        </p:spPr>
        <p:txBody>
          <a:bodyPr anchor="ctr">
            <a:noAutofit/>
          </a:bodyPr>
          <a:lstStyle/>
          <a:p>
            <a:pPr algn="just">
              <a:lnSpc>
                <a:spcPct val="90000"/>
              </a:lnSpc>
              <a:buFont typeface="Wingdings" panose="05000000000000000000" pitchFamily="2" charset="2"/>
              <a:buChar char="§"/>
            </a:pPr>
            <a:r>
              <a:rPr lang="en-US" sz="1800" dirty="0">
                <a:solidFill>
                  <a:schemeClr val="tx2"/>
                </a:solidFill>
                <a:latin typeface="Times New Roman" panose="02020603050405020304" pitchFamily="18" charset="0"/>
                <a:cs typeface="Times New Roman" panose="02020603050405020304" pitchFamily="18" charset="0"/>
              </a:rPr>
              <a:t>Conversely, poor tax administration can impede business growth and deter investment (Miranda &amp; Nguyen, 2025).</a:t>
            </a:r>
          </a:p>
          <a:p>
            <a:pPr algn="just">
              <a:lnSpc>
                <a:spcPct val="90000"/>
              </a:lnSpc>
              <a:buFont typeface="Wingdings" panose="05000000000000000000" pitchFamily="2" charset="2"/>
              <a:buChar char="§"/>
            </a:pPr>
            <a:endParaRPr lang="en-US" sz="1800" b="1" i="1" dirty="0">
              <a:solidFill>
                <a:schemeClr val="tx2"/>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pPr>
            <a:r>
              <a:rPr lang="en-US" sz="1800" dirty="0">
                <a:solidFill>
                  <a:schemeClr val="tx2"/>
                </a:solidFill>
                <a:latin typeface="Times New Roman" panose="02020603050405020304" pitchFamily="18" charset="0"/>
                <a:cs typeface="Times New Roman" panose="02020603050405020304" pitchFamily="18" charset="0"/>
              </a:rPr>
              <a:t>The tax system must focus on fair wealth distribution, which plays a crucial role in reducing economic inequalities within society. </a:t>
            </a:r>
          </a:p>
          <a:p>
            <a:pPr algn="just">
              <a:lnSpc>
                <a:spcPct val="90000"/>
              </a:lnSpc>
              <a:buFont typeface="Wingdings" panose="05000000000000000000" pitchFamily="2" charset="2"/>
              <a:buChar char="§"/>
            </a:pPr>
            <a:endParaRPr lang="en-US" sz="1800" dirty="0">
              <a:solidFill>
                <a:schemeClr val="tx2"/>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pPr>
            <a:r>
              <a:rPr lang="en-US" sz="1800" dirty="0">
                <a:solidFill>
                  <a:schemeClr val="tx2"/>
                </a:solidFill>
                <a:latin typeface="Times New Roman" panose="02020603050405020304" pitchFamily="18" charset="0"/>
                <a:cs typeface="Times New Roman" panose="02020603050405020304" pitchFamily="18" charset="0"/>
              </a:rPr>
              <a:t>Progressive tax policies aim to make sure that individuals with higher incomes pay a greater percentage of their earnings than those with lower incomes. </a:t>
            </a:r>
          </a:p>
          <a:p>
            <a:pPr algn="just">
              <a:lnSpc>
                <a:spcPct val="90000"/>
              </a:lnSpc>
              <a:buFont typeface="Wingdings" panose="05000000000000000000" pitchFamily="2" charset="2"/>
              <a:buChar char="§"/>
            </a:pPr>
            <a:endParaRPr lang="en-US" sz="1800" dirty="0">
              <a:solidFill>
                <a:schemeClr val="tx2"/>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pPr>
            <a:r>
              <a:rPr lang="en-US" sz="1800" dirty="0">
                <a:solidFill>
                  <a:schemeClr val="tx2"/>
                </a:solidFill>
                <a:latin typeface="Times New Roman" panose="02020603050405020304" pitchFamily="18" charset="0"/>
                <a:cs typeface="Times New Roman" panose="02020603050405020304" pitchFamily="18" charset="0"/>
              </a:rPr>
              <a:t>This approach to taxation is intended to help reduce poverty and fund social programs that assist those in need, thereby fostering social unity and stability.</a:t>
            </a:r>
          </a:p>
        </p:txBody>
      </p:sp>
      <p:grpSp>
        <p:nvGrpSpPr>
          <p:cNvPr id="17" name="Group 16">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8" name="Freeform: Shape 17">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id="{CA06AA2C-3DBA-3140-EB73-BD4AC9A2B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6" y="6225647"/>
            <a:ext cx="12192000" cy="528487"/>
          </a:xfrm>
          <a:prstGeom prst="rect">
            <a:avLst/>
          </a:prstGeom>
        </p:spPr>
      </p:pic>
      <p:sp>
        <p:nvSpPr>
          <p:cNvPr id="6" name="Date Placeholder 5">
            <a:extLst>
              <a:ext uri="{FF2B5EF4-FFF2-40B4-BE49-F238E27FC236}">
                <a16:creationId xmlns:a16="http://schemas.microsoft.com/office/drawing/2014/main" id="{09010AC3-3449-677D-3A5D-F90203E46ED8}"/>
              </a:ext>
            </a:extLst>
          </p:cNvPr>
          <p:cNvSpPr>
            <a:spLocks noGrp="1"/>
          </p:cNvSpPr>
          <p:nvPr>
            <p:ph type="dt" sz="half" idx="10"/>
          </p:nvPr>
        </p:nvSpPr>
        <p:spPr>
          <a:xfrm>
            <a:off x="184547" y="6306716"/>
            <a:ext cx="2743200" cy="365125"/>
          </a:xfrm>
        </p:spPr>
        <p:txBody>
          <a:bodyPr>
            <a:normAutofit/>
          </a:bodyPr>
          <a:lstStyle/>
          <a:p>
            <a:pPr>
              <a:spcAft>
                <a:spcPts val="600"/>
              </a:spcAft>
              <a:defRPr/>
            </a:pPr>
            <a:fld id="{4CD4F8A6-A0E8-46BD-8D43-FEB82C5F8CBA}" type="datetime1">
              <a:rPr lang="en-US" smtClean="0">
                <a:solidFill>
                  <a:schemeClr val="bg1"/>
                </a:solidFill>
              </a:rPr>
              <a:pPr>
                <a:spcAft>
                  <a:spcPts val="600"/>
                </a:spcAft>
                <a:defRPr/>
              </a:pPr>
              <a:t>6/16/2025</a:t>
            </a:fld>
            <a:endParaRPr lang="en-US" dirty="0">
              <a:solidFill>
                <a:schemeClr val="bg1"/>
              </a:solidFill>
            </a:endParaRPr>
          </a:p>
        </p:txBody>
      </p:sp>
      <p:sp>
        <p:nvSpPr>
          <p:cNvPr id="4" name="Footer Placeholder 3">
            <a:extLst>
              <a:ext uri="{FF2B5EF4-FFF2-40B4-BE49-F238E27FC236}">
                <a16:creationId xmlns:a16="http://schemas.microsoft.com/office/drawing/2014/main" id="{337E3C69-EBD8-E61A-EB5C-D1A77B725239}"/>
              </a:ext>
            </a:extLst>
          </p:cNvPr>
          <p:cNvSpPr>
            <a:spLocks noGrp="1"/>
          </p:cNvSpPr>
          <p:nvPr>
            <p:ph type="ftr" sz="quarter" idx="11"/>
          </p:nvPr>
        </p:nvSpPr>
        <p:spPr>
          <a:xfrm>
            <a:off x="3873841" y="6293267"/>
            <a:ext cx="4114800" cy="365125"/>
          </a:xfrm>
        </p:spPr>
        <p:txBody>
          <a:bodyPr>
            <a:normAutofit/>
          </a:bodyPr>
          <a:lstStyle/>
          <a:p>
            <a:pPr>
              <a:spcAft>
                <a:spcPts val="600"/>
              </a:spcAft>
              <a:defRPr/>
            </a:pPr>
            <a:r>
              <a:rPr lang="en-US" dirty="0">
                <a:solidFill>
                  <a:schemeClr val="bg1"/>
                </a:solidFill>
              </a:rPr>
              <a:t>Prof. Abdallah Ali-</a:t>
            </a:r>
            <a:r>
              <a:rPr lang="en-US" dirty="0" err="1">
                <a:solidFill>
                  <a:schemeClr val="bg1"/>
                </a:solidFill>
              </a:rPr>
              <a:t>Nakyea</a:t>
            </a:r>
            <a:r>
              <a:rPr lang="en-US" dirty="0">
                <a:solidFill>
                  <a:schemeClr val="bg1"/>
                </a:solidFill>
              </a:rPr>
              <a:t>, PhD</a:t>
            </a:r>
          </a:p>
        </p:txBody>
      </p:sp>
      <p:sp>
        <p:nvSpPr>
          <p:cNvPr id="5" name="Slide Number Placeholder 4">
            <a:extLst>
              <a:ext uri="{FF2B5EF4-FFF2-40B4-BE49-F238E27FC236}">
                <a16:creationId xmlns:a16="http://schemas.microsoft.com/office/drawing/2014/main" id="{5FB62251-1BDC-B805-D19E-CF9F195BD00B}"/>
              </a:ext>
            </a:extLst>
          </p:cNvPr>
          <p:cNvSpPr>
            <a:spLocks noGrp="1"/>
          </p:cNvSpPr>
          <p:nvPr>
            <p:ph type="sldNum" sz="quarter" idx="12"/>
          </p:nvPr>
        </p:nvSpPr>
        <p:spPr>
          <a:xfrm>
            <a:off x="9264253" y="6293266"/>
            <a:ext cx="2743200" cy="365125"/>
          </a:xfrm>
        </p:spPr>
        <p:txBody>
          <a:bodyPr>
            <a:normAutofit/>
          </a:bodyPr>
          <a:lstStyle/>
          <a:p>
            <a:pPr>
              <a:spcAft>
                <a:spcPts val="600"/>
              </a:spcAft>
            </a:pPr>
            <a:fld id="{669B9FBC-0170-41D4-8FB7-5735A17F9AC8}" type="slidenum">
              <a:rPr lang="en-US" altLang="en-US" smtClean="0">
                <a:solidFill>
                  <a:schemeClr val="bg1"/>
                </a:solidFill>
              </a:rPr>
              <a:pPr>
                <a:spcAft>
                  <a:spcPts val="600"/>
                </a:spcAft>
              </a:pPr>
              <a:t>8</a:t>
            </a:fld>
            <a:endParaRPr lang="en-US" altLang="en-US" dirty="0">
              <a:solidFill>
                <a:schemeClr val="bg1"/>
              </a:solidFill>
            </a:endParaRPr>
          </a:p>
        </p:txBody>
      </p:sp>
      <p:pic>
        <p:nvPicPr>
          <p:cNvPr id="23" name="Picture 22" descr="A black background with a black square">
            <a:extLst>
              <a:ext uri="{FF2B5EF4-FFF2-40B4-BE49-F238E27FC236}">
                <a16:creationId xmlns:a16="http://schemas.microsoft.com/office/drawing/2014/main" id="{B6A6DEA6-BA47-1CA3-BE8A-55B84626F7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 y="-6400800"/>
            <a:ext cx="12192000" cy="6858000"/>
          </a:xfrm>
          <a:prstGeom prst="rect">
            <a:avLst/>
          </a:prstGeom>
        </p:spPr>
      </p:pic>
    </p:spTree>
    <p:extLst>
      <p:ext uri="{BB962C8B-B14F-4D97-AF65-F5344CB8AC3E}">
        <p14:creationId xmlns:p14="http://schemas.microsoft.com/office/powerpoint/2010/main" val="2955311562"/>
      </p:ext>
    </p:extLst>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470105-A55F-67FB-D01F-114B3A6A61F9}"/>
              </a:ext>
            </a:extLst>
          </p:cNvPr>
          <p:cNvSpPr>
            <a:spLocks noGrp="1"/>
          </p:cNvSpPr>
          <p:nvPr>
            <p:ph type="sldNum" sz="quarter" idx="12"/>
          </p:nvPr>
        </p:nvSpPr>
        <p:spPr>
          <a:xfrm>
            <a:off x="9220200" y="6400800"/>
            <a:ext cx="2844800" cy="365125"/>
          </a:xfrm>
        </p:spPr>
        <p:txBody>
          <a:bodyPr/>
          <a:lstStyle/>
          <a:p>
            <a:fld id="{669B9FBC-0170-41D4-8FB7-5735A17F9AC8}" type="slidenum">
              <a:rPr lang="en-US" altLang="en-US" smtClean="0">
                <a:solidFill>
                  <a:schemeClr val="bg1"/>
                </a:solidFill>
              </a:rPr>
              <a:pPr/>
              <a:t>9</a:t>
            </a:fld>
            <a:endParaRPr lang="en-US" altLang="en-US" dirty="0">
              <a:solidFill>
                <a:schemeClr val="bg1"/>
              </a:solidFill>
            </a:endParaRPr>
          </a:p>
        </p:txBody>
      </p:sp>
    </p:spTree>
    <p:extLst>
      <p:ext uri="{BB962C8B-B14F-4D97-AF65-F5344CB8AC3E}">
        <p14:creationId xmlns:p14="http://schemas.microsoft.com/office/powerpoint/2010/main" val="693276441"/>
      </p:ext>
    </p:extLst>
  </p:cSld>
  <p:clrMapOvr>
    <a:masterClrMapping/>
  </p:clrMapOvr>
  <p:transition>
    <p:wedg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d16294b-7040-47e1-b2e5-64d6dc7364ff}" enabled="1" method="Standard" siteId="{c84d9378-ad95-4040-9258-2ed1ae880ded}" removed="0"/>
</clbl:labelList>
</file>

<file path=docProps/app.xml><?xml version="1.0" encoding="utf-8"?>
<Properties xmlns="http://schemas.openxmlformats.org/officeDocument/2006/extended-properties" xmlns:vt="http://schemas.openxmlformats.org/officeDocument/2006/docPropsVTypes">
  <TotalTime>8071</TotalTime>
  <Words>3306</Words>
  <Application>Microsoft Office PowerPoint</Application>
  <PresentationFormat>Widescreen</PresentationFormat>
  <Paragraphs>314</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Myriad Pro</vt:lpstr>
      <vt:lpstr>Times</vt:lpstr>
      <vt:lpstr>Times New Roman</vt:lpstr>
      <vt:lpstr>Wingdings</vt:lpstr>
      <vt:lpstr>1_Office Theme</vt:lpstr>
      <vt:lpstr>      ENSURING THE PROPER FUNCTIONING OF GHANA'S TAX SYSTEMS IN A DIGITAL AGE:  THE ROLE OF PROFESSIONAL ACCOUNTANTS   PROF. ABDALLAH ALI-NAKYEA, PhD (Associate Professor – Tax Law and Policy, University of Ghana School of Law)  2025 ACCOUNTANTS’ CONFERENCE - TAKORADI       </vt:lpstr>
      <vt:lpstr>PROF. ABDALLAH ALI-NAKYEA PHD (TAX POLICY), FCIT, MIIA, MTP (SA), FCA (GH.), LLB (Hons), BL, MPhil (Econs)   ASSOCIATE PROFESSOR  (tax LAW and policy) School of Law, University of Ghana.  Director, Ali-Nakyea &amp; Associates PRUC, Accra  </vt:lpstr>
      <vt:lpstr>Outline of Presentation</vt:lpstr>
      <vt:lpstr>INTRODUCTION</vt:lpstr>
      <vt:lpstr>INTRODUCTION</vt:lpstr>
      <vt:lpstr>INTRODUCTION</vt:lpstr>
      <vt:lpstr>THE IMPORTANCE OF A WELL-FUNCTIONING TAX SYSTEM</vt:lpstr>
      <vt:lpstr>THE IMPORTANCE OF A WELL-FUNCTIONING TAX SYSTEM</vt:lpstr>
      <vt:lpstr>PowerPoint Presentation</vt:lpstr>
      <vt:lpstr>GHANA’S TAX SYSTEM IN A DIGITAL AGE</vt:lpstr>
      <vt:lpstr>GHANA’S TAX SYSTEM IN THE DIGITAL AGE</vt:lpstr>
      <vt:lpstr>GHANA’S TAX SYSTEM IN THE DIGITAL AGE</vt:lpstr>
      <vt:lpstr>GHANA’S TAX SYSTEM IN THE DIGITAL AGE</vt:lpstr>
      <vt:lpstr>GHANA’S TAX SYSTEM IN THE DIGITAL AGE</vt:lpstr>
      <vt:lpstr>GHANA’S TAX SYSTEM IN THE DIGITAL AGE</vt:lpstr>
      <vt:lpstr>KEY ROLES AND RESPONSIBILITIES OF  PROFESSIONAL ACCOUNTANTS</vt:lpstr>
      <vt:lpstr>KEY ROLES AND RESPONSIBILITIES OF  PROFESSIONAL ACCOUNTANTS</vt:lpstr>
      <vt:lpstr>KEY ROLES AND RESPONSIBILITIES OF  PROFESSIONAL ACCOUNTANTS</vt:lpstr>
      <vt:lpstr>KEY ROLES AND RESPONSIBILITIES OF  PROFESSIONAL ACCOUNTANTS</vt:lpstr>
      <vt:lpstr>KEY ROLES AND RESPONSIBILITIES OF  PROFESSIONAL ACCOUNTANTS</vt:lpstr>
      <vt:lpstr>KEY ROLES AND RESPONSIBILITIES OF  PROFESSIONAL ACCOUNTANTS</vt:lpstr>
      <vt:lpstr>THE IMPACT OF THE ROLES AND RESPONSIBILITIES OF  PROFESSIONAL ACCOUNTANTS ON THE TAX SYSTEM </vt:lpstr>
      <vt:lpstr>THE IMPACT OF THE ROLES AND RESPONSIBILITIES OF  PROFESSIONAL ACCOUNTANTS ON THE TAX SYSTEM </vt:lpstr>
      <vt:lpstr>THE IMPACT OF THE ROLES AND RESPONSIBILITIES OF  PROFESSIONAL ACCOUNTANTS ON THE TAX SYSTEM </vt:lpstr>
      <vt:lpstr>CHALLENGES AND THE WAY FORWARD</vt:lpstr>
      <vt:lpstr>CHALLENGES AND THE WAY FORWARD</vt:lpstr>
      <vt:lpstr>CHALLENGES AND THE WAY FORWARD</vt:lpstr>
      <vt:lpstr>CHALLENGES AND THE WAY FORWARD</vt:lpstr>
      <vt:lpstr>CHALLENGES AND THE WAY FORWARD</vt:lpstr>
      <vt:lpstr>RECOMMENDATIONS</vt:lpstr>
      <vt:lpstr> CONCLUSION</vt:lpstr>
      <vt:lpstr> REFERENCES </vt:lpstr>
      <vt:lpstr> REFERENCES </vt:lpstr>
      <vt:lpstr> REFERENCES </vt:lpstr>
      <vt:lpstr>PowerPoint Presentation</vt:lpstr>
    </vt:vector>
  </TitlesOfParts>
  <Manager/>
  <Company>University Of Ghana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STUDENTS’SUBSYSTEM OF ITS</dc:title>
  <dc:subject/>
  <dc:creator>Abdul-Malik Ali-Nakyea</dc:creator>
  <cp:keywords/>
  <dc:description/>
  <cp:lastModifiedBy>Ug Sol</cp:lastModifiedBy>
  <cp:revision>607</cp:revision>
  <cp:lastPrinted>2025-04-11T13:40:59Z</cp:lastPrinted>
  <dcterms:created xsi:type="dcterms:W3CDTF">2012-05-29T12:11:07Z</dcterms:created>
  <dcterms:modified xsi:type="dcterms:W3CDTF">2025-06-16T11:42:51Z</dcterms:modified>
  <cp:category/>
</cp:coreProperties>
</file>